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7" r:id="rId1"/>
  </p:sldMasterIdLst>
  <p:notesMasterIdLst>
    <p:notesMasterId r:id="rId58"/>
  </p:notesMasterIdLst>
  <p:handoutMasterIdLst>
    <p:handoutMasterId r:id="rId59"/>
  </p:handoutMasterIdLst>
  <p:sldIdLst>
    <p:sldId id="257" r:id="rId2"/>
    <p:sldId id="411" r:id="rId3"/>
    <p:sldId id="518" r:id="rId4"/>
    <p:sldId id="519" r:id="rId5"/>
    <p:sldId id="520" r:id="rId6"/>
    <p:sldId id="521" r:id="rId7"/>
    <p:sldId id="522" r:id="rId8"/>
    <p:sldId id="308" r:id="rId9"/>
    <p:sldId id="440" r:id="rId10"/>
    <p:sldId id="469" r:id="rId11"/>
    <p:sldId id="470" r:id="rId12"/>
    <p:sldId id="471" r:id="rId13"/>
    <p:sldId id="472" r:id="rId14"/>
    <p:sldId id="473" r:id="rId15"/>
    <p:sldId id="536" r:id="rId16"/>
    <p:sldId id="475" r:id="rId17"/>
    <p:sldId id="448" r:id="rId18"/>
    <p:sldId id="497" r:id="rId19"/>
    <p:sldId id="499" r:id="rId20"/>
    <p:sldId id="500" r:id="rId21"/>
    <p:sldId id="501" r:id="rId22"/>
    <p:sldId id="502" r:id="rId23"/>
    <p:sldId id="503" r:id="rId24"/>
    <p:sldId id="504" r:id="rId25"/>
    <p:sldId id="505" r:id="rId26"/>
    <p:sldId id="506" r:id="rId27"/>
    <p:sldId id="539" r:id="rId28"/>
    <p:sldId id="507" r:id="rId29"/>
    <p:sldId id="452" r:id="rId30"/>
    <p:sldId id="476" r:id="rId31"/>
    <p:sldId id="477" r:id="rId32"/>
    <p:sldId id="478" r:id="rId33"/>
    <p:sldId id="487" r:id="rId34"/>
    <p:sldId id="537" r:id="rId35"/>
    <p:sldId id="479" r:id="rId36"/>
    <p:sldId id="480" r:id="rId37"/>
    <p:sldId id="481" r:id="rId38"/>
    <p:sldId id="482" r:id="rId39"/>
    <p:sldId id="483" r:id="rId40"/>
    <p:sldId id="533" r:id="rId41"/>
    <p:sldId id="534" r:id="rId42"/>
    <p:sldId id="535" r:id="rId43"/>
    <p:sldId id="441" r:id="rId44"/>
    <p:sldId id="488" r:id="rId45"/>
    <p:sldId id="489" r:id="rId46"/>
    <p:sldId id="490" r:id="rId47"/>
    <p:sldId id="491" r:id="rId48"/>
    <p:sldId id="538" r:id="rId49"/>
    <p:sldId id="492" r:id="rId50"/>
    <p:sldId id="493" r:id="rId51"/>
    <p:sldId id="530" r:id="rId52"/>
    <p:sldId id="531" r:id="rId53"/>
    <p:sldId id="532" r:id="rId54"/>
    <p:sldId id="540" r:id="rId55"/>
    <p:sldId id="541" r:id="rId56"/>
    <p:sldId id="438" r:id="rId57"/>
  </p:sldIdLst>
  <p:sldSz cx="12192000" cy="6858000"/>
  <p:notesSz cx="7104063" cy="10234613"/>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5pPr>
    <a:lvl6pPr marL="2286000" algn="l" defTabSz="914400" rtl="0" eaLnBrk="1" latinLnBrk="0" hangingPunct="1">
      <a:defRPr sz="2400" kern="1200">
        <a:solidFill>
          <a:schemeClr val="tx1"/>
        </a:solidFill>
        <a:latin typeface="Times" charset="0"/>
        <a:ea typeface="ＭＳ Ｐゴシック" pitchFamily="1" charset="-128"/>
        <a:cs typeface="+mn-cs"/>
      </a:defRPr>
    </a:lvl6pPr>
    <a:lvl7pPr marL="2743200" algn="l" defTabSz="914400" rtl="0" eaLnBrk="1" latinLnBrk="0" hangingPunct="1">
      <a:defRPr sz="2400" kern="1200">
        <a:solidFill>
          <a:schemeClr val="tx1"/>
        </a:solidFill>
        <a:latin typeface="Times" charset="0"/>
        <a:ea typeface="ＭＳ Ｐゴシック" pitchFamily="1" charset="-128"/>
        <a:cs typeface="+mn-cs"/>
      </a:defRPr>
    </a:lvl7pPr>
    <a:lvl8pPr marL="3200400" algn="l" defTabSz="914400" rtl="0" eaLnBrk="1" latinLnBrk="0" hangingPunct="1">
      <a:defRPr sz="2400" kern="1200">
        <a:solidFill>
          <a:schemeClr val="tx1"/>
        </a:solidFill>
        <a:latin typeface="Times" charset="0"/>
        <a:ea typeface="ＭＳ Ｐゴシック" pitchFamily="1" charset="-128"/>
        <a:cs typeface="+mn-cs"/>
      </a:defRPr>
    </a:lvl8pPr>
    <a:lvl9pPr marL="3657600" algn="l" defTabSz="914400" rtl="0" eaLnBrk="1" latinLnBrk="0" hangingPunct="1">
      <a:defRPr sz="2400" kern="1200">
        <a:solidFill>
          <a:schemeClr val="tx1"/>
        </a:solidFill>
        <a:latin typeface="Times" charset="0"/>
        <a:ea typeface="ＭＳ Ｐゴシック" pitchFamily="1"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4DBA4C"/>
    <a:srgbClr val="2058AA"/>
    <a:srgbClr val="009999"/>
    <a:srgbClr val="9900CC"/>
    <a:srgbClr val="FF6600"/>
    <a:srgbClr val="CC00FF"/>
    <a:srgbClr val="CC00CC"/>
    <a:srgbClr val="FFFF66"/>
    <a:srgbClr val="C01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88" autoAdjust="0"/>
    <p:restoredTop sz="94558" autoAdjust="0"/>
  </p:normalViewPr>
  <p:slideViewPr>
    <p:cSldViewPr>
      <p:cViewPr varScale="1">
        <p:scale>
          <a:sx n="121" d="100"/>
          <a:sy n="121" d="100"/>
        </p:scale>
        <p:origin x="448"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448"/>
    </p:cViewPr>
  </p:sorterViewPr>
  <p:notesViewPr>
    <p:cSldViewPr>
      <p:cViewPr varScale="1">
        <p:scale>
          <a:sx n="76" d="100"/>
          <a:sy n="76" d="100"/>
        </p:scale>
        <p:origin x="3312" y="1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3078428" cy="511731"/>
          </a:xfrm>
          <a:prstGeom prst="rect">
            <a:avLst/>
          </a:prstGeom>
        </p:spPr>
        <p:txBody>
          <a:bodyPr vert="horz" lIns="94640" tIns="47320" rIns="94640" bIns="47320" rtlCol="0"/>
          <a:lstStyle>
            <a:lvl1pPr algn="l">
              <a:defRPr sz="1200"/>
            </a:lvl1pPr>
          </a:lstStyle>
          <a:p>
            <a:endParaRPr lang="en-AU"/>
          </a:p>
        </p:txBody>
      </p:sp>
      <p:sp>
        <p:nvSpPr>
          <p:cNvPr id="3" name="Date Placeholder 2"/>
          <p:cNvSpPr>
            <a:spLocks noGrp="1"/>
          </p:cNvSpPr>
          <p:nvPr>
            <p:ph type="dt" sz="quarter" idx="1"/>
          </p:nvPr>
        </p:nvSpPr>
        <p:spPr>
          <a:xfrm>
            <a:off x="4023994" y="3"/>
            <a:ext cx="3078428" cy="511731"/>
          </a:xfrm>
          <a:prstGeom prst="rect">
            <a:avLst/>
          </a:prstGeom>
        </p:spPr>
        <p:txBody>
          <a:bodyPr vert="horz" lIns="94640" tIns="47320" rIns="94640" bIns="47320" rtlCol="0"/>
          <a:lstStyle>
            <a:lvl1pPr algn="r">
              <a:defRPr sz="1200"/>
            </a:lvl1pPr>
          </a:lstStyle>
          <a:p>
            <a:fld id="{8896E4E5-B462-436C-8F69-594BF40411EF}" type="datetime1">
              <a:rPr lang="en-AU" smtClean="0"/>
              <a:t>8/11/20</a:t>
            </a:fld>
            <a:endParaRPr lang="en-AU" dirty="0"/>
          </a:p>
        </p:txBody>
      </p:sp>
      <p:sp>
        <p:nvSpPr>
          <p:cNvPr id="4" name="Footer Placeholder 3"/>
          <p:cNvSpPr>
            <a:spLocks noGrp="1"/>
          </p:cNvSpPr>
          <p:nvPr>
            <p:ph type="ftr" sz="quarter" idx="2"/>
          </p:nvPr>
        </p:nvSpPr>
        <p:spPr>
          <a:xfrm>
            <a:off x="1" y="9721111"/>
            <a:ext cx="3078428" cy="511731"/>
          </a:xfrm>
          <a:prstGeom prst="rect">
            <a:avLst/>
          </a:prstGeom>
        </p:spPr>
        <p:txBody>
          <a:bodyPr vert="horz" lIns="94640" tIns="47320" rIns="94640" bIns="47320" rtlCol="0" anchor="b"/>
          <a:lstStyle>
            <a:lvl1pPr algn="l">
              <a:defRPr sz="1200"/>
            </a:lvl1pPr>
          </a:lstStyle>
          <a:p>
            <a:endParaRPr lang="en-AU"/>
          </a:p>
        </p:txBody>
      </p:sp>
      <p:sp>
        <p:nvSpPr>
          <p:cNvPr id="5" name="Slide Number Placeholder 4"/>
          <p:cNvSpPr>
            <a:spLocks noGrp="1"/>
          </p:cNvSpPr>
          <p:nvPr>
            <p:ph type="sldNum" sz="quarter" idx="3"/>
          </p:nvPr>
        </p:nvSpPr>
        <p:spPr>
          <a:xfrm>
            <a:off x="4023994" y="9721111"/>
            <a:ext cx="3078428" cy="511731"/>
          </a:xfrm>
          <a:prstGeom prst="rect">
            <a:avLst/>
          </a:prstGeom>
        </p:spPr>
        <p:txBody>
          <a:bodyPr vert="horz" lIns="94640" tIns="47320" rIns="94640" bIns="47320" rtlCol="0" anchor="b"/>
          <a:lstStyle>
            <a:lvl1pPr algn="r">
              <a:defRPr sz="1200"/>
            </a:lvl1pPr>
          </a:lstStyle>
          <a:p>
            <a:fld id="{69985D01-6F35-4EEE-B85F-524ED7D2FC2C}" type="slidenum">
              <a:rPr lang="en-AU" smtClean="0"/>
              <a:pPr/>
              <a:t>‹#›</a:t>
            </a:fld>
            <a:endParaRPr lang="en-AU"/>
          </a:p>
        </p:txBody>
      </p:sp>
    </p:spTree>
    <p:extLst>
      <p:ext uri="{BB962C8B-B14F-4D97-AF65-F5344CB8AC3E}">
        <p14:creationId xmlns:p14="http://schemas.microsoft.com/office/powerpoint/2010/main" val="3879764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1" y="3"/>
            <a:ext cx="3078428" cy="511731"/>
          </a:xfrm>
          <a:prstGeom prst="rect">
            <a:avLst/>
          </a:prstGeom>
          <a:noFill/>
          <a:ln w="9525">
            <a:noFill/>
            <a:miter lim="800000"/>
            <a:headEnd/>
            <a:tailEnd/>
          </a:ln>
          <a:effectLst/>
        </p:spPr>
        <p:txBody>
          <a:bodyPr vert="horz" wrap="square" lIns="94640" tIns="47320" rIns="94640" bIns="47320" numCol="1" anchor="t" anchorCtr="0" compatLnSpc="1">
            <a:prstTxWarp prst="textNoShape">
              <a:avLst/>
            </a:prstTxWarp>
          </a:bodyPr>
          <a:lstStyle>
            <a:lvl1pPr>
              <a:defRPr sz="1200">
                <a:latin typeface="Arial" pitchFamily="34" charset="0"/>
              </a:defRPr>
            </a:lvl1pPr>
          </a:lstStyle>
          <a:p>
            <a:endParaRPr lang="en-AU"/>
          </a:p>
        </p:txBody>
      </p:sp>
      <p:sp>
        <p:nvSpPr>
          <p:cNvPr id="24579" name="Rectangle 3"/>
          <p:cNvSpPr>
            <a:spLocks noGrp="1" noChangeArrowheads="1"/>
          </p:cNvSpPr>
          <p:nvPr>
            <p:ph type="dt" idx="1"/>
          </p:nvPr>
        </p:nvSpPr>
        <p:spPr bwMode="auto">
          <a:xfrm>
            <a:off x="4023994" y="3"/>
            <a:ext cx="3078428" cy="511731"/>
          </a:xfrm>
          <a:prstGeom prst="rect">
            <a:avLst/>
          </a:prstGeom>
          <a:noFill/>
          <a:ln w="9525">
            <a:noFill/>
            <a:miter lim="800000"/>
            <a:headEnd/>
            <a:tailEnd/>
          </a:ln>
          <a:effectLst/>
        </p:spPr>
        <p:txBody>
          <a:bodyPr vert="horz" wrap="square" lIns="94640" tIns="47320" rIns="94640" bIns="47320" numCol="1" anchor="t" anchorCtr="0" compatLnSpc="1">
            <a:prstTxWarp prst="textNoShape">
              <a:avLst/>
            </a:prstTxWarp>
          </a:bodyPr>
          <a:lstStyle>
            <a:lvl1pPr algn="r">
              <a:defRPr sz="1200">
                <a:latin typeface="Arial" pitchFamily="34" charset="0"/>
              </a:defRPr>
            </a:lvl1pPr>
          </a:lstStyle>
          <a:p>
            <a:endParaRPr lang="en-AU" dirty="0"/>
          </a:p>
        </p:txBody>
      </p:sp>
      <p:sp>
        <p:nvSpPr>
          <p:cNvPr id="24580" name="Rectangle 4"/>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10407" y="4861444"/>
            <a:ext cx="5683250" cy="4605576"/>
          </a:xfrm>
          <a:prstGeom prst="rect">
            <a:avLst/>
          </a:prstGeom>
          <a:noFill/>
          <a:ln w="9525">
            <a:noFill/>
            <a:miter lim="800000"/>
            <a:headEnd/>
            <a:tailEnd/>
          </a:ln>
          <a:effectLst/>
        </p:spPr>
        <p:txBody>
          <a:bodyPr vert="horz" wrap="square" lIns="94640" tIns="47320" rIns="94640" bIns="473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4582" name="Rectangle 6"/>
          <p:cNvSpPr>
            <a:spLocks noGrp="1" noChangeArrowheads="1"/>
          </p:cNvSpPr>
          <p:nvPr>
            <p:ph type="ftr" sz="quarter" idx="4"/>
          </p:nvPr>
        </p:nvSpPr>
        <p:spPr bwMode="auto">
          <a:xfrm>
            <a:off x="1" y="9721111"/>
            <a:ext cx="3078428" cy="511731"/>
          </a:xfrm>
          <a:prstGeom prst="rect">
            <a:avLst/>
          </a:prstGeom>
          <a:noFill/>
          <a:ln w="9525">
            <a:noFill/>
            <a:miter lim="800000"/>
            <a:headEnd/>
            <a:tailEnd/>
          </a:ln>
          <a:effectLst/>
        </p:spPr>
        <p:txBody>
          <a:bodyPr vert="horz" wrap="square" lIns="94640" tIns="47320" rIns="94640" bIns="47320" numCol="1" anchor="b" anchorCtr="0" compatLnSpc="1">
            <a:prstTxWarp prst="textNoShape">
              <a:avLst/>
            </a:prstTxWarp>
          </a:bodyPr>
          <a:lstStyle>
            <a:lvl1pPr>
              <a:defRPr sz="1200">
                <a:latin typeface="Arial" pitchFamily="34" charset="0"/>
              </a:defRPr>
            </a:lvl1pPr>
          </a:lstStyle>
          <a:p>
            <a:endParaRPr lang="en-AU"/>
          </a:p>
        </p:txBody>
      </p:sp>
      <p:sp>
        <p:nvSpPr>
          <p:cNvPr id="24583" name="Rectangle 7"/>
          <p:cNvSpPr>
            <a:spLocks noGrp="1" noChangeArrowheads="1"/>
          </p:cNvSpPr>
          <p:nvPr>
            <p:ph type="sldNum" sz="quarter" idx="5"/>
          </p:nvPr>
        </p:nvSpPr>
        <p:spPr bwMode="auto">
          <a:xfrm>
            <a:off x="4023994" y="9721111"/>
            <a:ext cx="3078428" cy="511731"/>
          </a:xfrm>
          <a:prstGeom prst="rect">
            <a:avLst/>
          </a:prstGeom>
          <a:noFill/>
          <a:ln w="9525">
            <a:noFill/>
            <a:miter lim="800000"/>
            <a:headEnd/>
            <a:tailEnd/>
          </a:ln>
          <a:effectLst/>
        </p:spPr>
        <p:txBody>
          <a:bodyPr vert="horz" wrap="square" lIns="94640" tIns="47320" rIns="94640" bIns="47320" numCol="1" anchor="b" anchorCtr="0" compatLnSpc="1">
            <a:prstTxWarp prst="textNoShape">
              <a:avLst/>
            </a:prstTxWarp>
          </a:bodyPr>
          <a:lstStyle>
            <a:lvl1pPr algn="r">
              <a:defRPr sz="1200">
                <a:latin typeface="Arial" pitchFamily="34" charset="0"/>
              </a:defRPr>
            </a:lvl1pPr>
          </a:lstStyle>
          <a:p>
            <a:fld id="{6EFA1CCC-15FC-44A7-B866-55A256E82501}" type="slidenum">
              <a:rPr lang="en-AU"/>
              <a:pPr/>
              <a:t>‹#›</a:t>
            </a:fld>
            <a:endParaRPr lang="en-AU"/>
          </a:p>
        </p:txBody>
      </p:sp>
    </p:spTree>
    <p:extLst>
      <p:ext uri="{BB962C8B-B14F-4D97-AF65-F5344CB8AC3E}">
        <p14:creationId xmlns:p14="http://schemas.microsoft.com/office/powerpoint/2010/main" val="39631299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1pPr>
    <a:lvl2pPr marL="4572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2pPr>
    <a:lvl3pPr marL="9144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3pPr>
    <a:lvl4pPr marL="13716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4pPr>
    <a:lvl5pPr marL="18288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E17411-CFC9-4E31-A509-817D5E32318C}" type="slidenum">
              <a:rPr lang="en-AU"/>
              <a:pPr/>
              <a:t>1</a:t>
            </a:fld>
            <a:endParaRPr lang="en-AU"/>
          </a:p>
        </p:txBody>
      </p:sp>
      <p:sp>
        <p:nvSpPr>
          <p:cNvPr id="46082" name="Rectangle 2"/>
          <p:cNvSpPr>
            <a:spLocks noGrp="1" noRot="1" noChangeAspect="1" noChangeArrowheads="1" noTextEdit="1"/>
          </p:cNvSpPr>
          <p:nvPr>
            <p:ph type="sldImg"/>
          </p:nvPr>
        </p:nvSpPr>
        <p:spPr>
          <a:xfrm>
            <a:off x="142875" y="768350"/>
            <a:ext cx="6818313" cy="3836988"/>
          </a:xfrm>
          <a:ln/>
        </p:spPr>
      </p:sp>
      <p:sp>
        <p:nvSpPr>
          <p:cNvPr id="4608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77786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058A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noAutofit/>
          </a:bodyPr>
          <a:lstStyle>
            <a:lvl1pPr>
              <a:defRPr sz="5000" b="1">
                <a:solidFill>
                  <a:srgbClr val="FCFFD1"/>
                </a:solidFill>
                <a:latin typeface="+mn-lt"/>
              </a:defRPr>
            </a:lvl1pPr>
          </a:lstStyle>
          <a:p>
            <a:r>
              <a:rPr lang="en-AU"/>
              <a:t>Click to edit Master title style</a:t>
            </a:r>
            <a:endParaRPr lang="en-AU"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CFFD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005CBFA5-FB3B-4EDF-937C-5B62B025CFCA}" type="slidenum">
              <a:rPr lang="zh-CN" altLang="en-US" smtClean="0"/>
              <a:pPr/>
              <a:t>‹#›</a:t>
            </a:fld>
            <a:endParaRPr lang="en-US" altLang="zh-CN">
              <a:latin typeface="Times"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8B7E7DB8-3179-4989-A1EA-6DC19708F43C}" type="slidenum">
              <a:rPr lang="zh-CN" altLang="en-US" smtClean="0"/>
              <a:pPr/>
              <a:t>‹#›</a:t>
            </a:fld>
            <a:endParaRPr lang="en-US" altLang="zh-CN">
              <a:latin typeface="Times"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C2B96032-D0B6-43AA-B682-881748997F63}" type="slidenum">
              <a:rPr lang="zh-CN" altLang="en-US" smtClean="0"/>
              <a:pPr/>
              <a:t>‹#›</a:t>
            </a:fld>
            <a:endParaRPr lang="en-US" altLang="zh-CN">
              <a:latin typeface="Times"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8241027E-83C7-49B7-8A45-C3E08ECC799D}" type="slidenum">
              <a:rPr lang="zh-CN" altLang="en-US" smtClean="0"/>
              <a:pPr/>
              <a:t>‹#›</a:t>
            </a:fld>
            <a:endParaRPr lang="en-US" altLang="zh-CN">
              <a:latin typeface="Times"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AU"/>
              <a:t>Click to edit Master title style</a:t>
            </a:r>
          </a:p>
        </p:txBody>
      </p:sp>
      <p:sp>
        <p:nvSpPr>
          <p:cNvPr id="3" name="Content Placeholder 2"/>
          <p:cNvSpPr>
            <a:spLocks noGrp="1"/>
          </p:cNvSpPr>
          <p:nvPr>
            <p:ph idx="1"/>
          </p:nvPr>
        </p:nvSpPr>
        <p:spPr>
          <a:xfrm>
            <a:off x="4766735"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B08E0D51-0D5D-4EC8-9870-D9C09FE5249C}" type="slidenum">
              <a:rPr lang="zh-CN" altLang="en-US" smtClean="0"/>
              <a:pPr/>
              <a:t>‹#›</a:t>
            </a:fld>
            <a:endParaRPr lang="en-US" altLang="zh-CN">
              <a:latin typeface="Times"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AU"/>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0FCA13DB-3710-4ADC-B870-6832DB60B8F5}" type="slidenum">
              <a:rPr lang="zh-CN" altLang="en-US" smtClean="0"/>
              <a:pPr/>
              <a:t>‹#›</a:t>
            </a:fld>
            <a:endParaRPr lang="en-US" altLang="zh-CN">
              <a:latin typeface="Times"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151E0015-FD4A-4563-AEE5-C5E6560A01F9}" type="slidenum">
              <a:rPr lang="zh-CN" altLang="en-US" smtClean="0"/>
              <a:pPr/>
              <a:t>‹#›</a:t>
            </a:fld>
            <a:endParaRPr lang="en-US" altLang="zh-CN">
              <a:latin typeface="Times"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AU"/>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D306880D-4718-41CE-858C-2A31A90BFB90}" type="slidenum">
              <a:rPr lang="zh-CN" altLang="en-US" smtClean="0"/>
              <a:pPr/>
              <a:t>‹#›</a:t>
            </a:fld>
            <a:endParaRPr lang="en-US" altLang="zh-CN">
              <a:latin typeface="Times"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idx="1"/>
          </p:nvPr>
        </p:nvSpPr>
        <p:spPr/>
        <p:txBody>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FAAF4B21-50B4-4265-A742-E335EB1C34A4}" type="slidenum">
              <a:rPr lang="zh-CN" altLang="en-US" smtClean="0"/>
              <a:pPr/>
              <a:t>‹#›</a:t>
            </a:fld>
            <a:endParaRPr lang="en-US" altLang="zh-CN">
              <a:latin typeface="Times" charset="0"/>
            </a:endParaRPr>
          </a:p>
        </p:txBody>
      </p:sp>
      <p:sp>
        <p:nvSpPr>
          <p:cNvPr id="9" name="TextBox 8"/>
          <p:cNvSpPr txBox="1"/>
          <p:nvPr userDrawn="1"/>
        </p:nvSpPr>
        <p:spPr>
          <a:xfrm>
            <a:off x="10001278" y="6286520"/>
            <a:ext cx="1619261" cy="338554"/>
          </a:xfrm>
          <a:prstGeom prst="rect">
            <a:avLst/>
          </a:prstGeom>
          <a:noFill/>
        </p:spPr>
        <p:txBody>
          <a:bodyPr wrap="square" rtlCol="0">
            <a:spAutoFit/>
          </a:bodyPr>
          <a:lstStyle/>
          <a:p>
            <a:pPr algn="r"/>
            <a:r>
              <a:rPr lang="en-AU" sz="1600" dirty="0">
                <a:latin typeface="Arial Narrow" pitchFamily="34" charset="0"/>
              </a:rPr>
              <a:t>2020 / </a:t>
            </a:r>
            <a:fld id="{CDBEEF4B-1684-417A-A8FB-D191C80A855F}" type="slidenum">
              <a:rPr lang="en-AU" sz="1600" smtClean="0">
                <a:latin typeface="Arial Narrow" pitchFamily="34" charset="0"/>
              </a:rPr>
              <a:pPr algn="r"/>
              <a:t>‹#›</a:t>
            </a:fld>
            <a:endParaRPr lang="en-AU" sz="1600" dirty="0">
              <a:latin typeface="Arial Narrow" pitchFamily="34" charset="0"/>
            </a:endParaRPr>
          </a:p>
        </p:txBody>
      </p:sp>
      <p:sp>
        <p:nvSpPr>
          <p:cNvPr id="10" name="TextBox 9"/>
          <p:cNvSpPr txBox="1"/>
          <p:nvPr userDrawn="1"/>
        </p:nvSpPr>
        <p:spPr>
          <a:xfrm>
            <a:off x="1127448" y="6281872"/>
            <a:ext cx="2339102" cy="338554"/>
          </a:xfrm>
          <a:prstGeom prst="rect">
            <a:avLst/>
          </a:prstGeom>
          <a:noFill/>
        </p:spPr>
        <p:txBody>
          <a:bodyPr wrap="none" rtlCol="0">
            <a:spAutoFit/>
          </a:bodyPr>
          <a:lstStyle/>
          <a:p>
            <a:r>
              <a:rPr lang="en-AU" sz="1600" dirty="0">
                <a:latin typeface="Arial Narrow" pitchFamily="34" charset="0"/>
              </a:rPr>
              <a:t>SIT216 User Centred Design</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600" y="5706000"/>
            <a:ext cx="1034984" cy="103498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B0F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F6F24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tx1"/>
                </a:solidFill>
                <a:latin typeface="+mn-lt"/>
              </a:defRPr>
            </a:lvl1pPr>
          </a:lstStyle>
          <a:p>
            <a:r>
              <a:rPr lang="en-AU"/>
              <a:t>Click to edit Master title style</a:t>
            </a:r>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3B3B3B"/>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rgbClr val="F6F240"/>
                </a:solidFill>
                <a:latin typeface="+mn-lt"/>
              </a:defRPr>
            </a:lvl1pPr>
          </a:lstStyle>
          <a:p>
            <a:r>
              <a:rPr lang="en-AU"/>
              <a:t>Click to edit Master title style</a:t>
            </a:r>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4DBA4C"/>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4_Section Header">
    <p:bg>
      <p:bgPr>
        <a:solidFill>
          <a:srgbClr val="5B3F6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5_Section Header">
    <p:bg>
      <p:bgPr>
        <a:solidFill>
          <a:srgbClr val="C0142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6_Section Header">
    <p:bg>
      <p:bgPr>
        <a:solidFill>
          <a:srgbClr val="FCFFD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rgbClr val="3B3B3B"/>
                </a:solidFill>
                <a:latin typeface="+mn-lt"/>
              </a:defRPr>
            </a:lvl1pPr>
          </a:lstStyle>
          <a:p>
            <a:r>
              <a:rPr lang="en-AU"/>
              <a:t>Click to edit Master title style</a:t>
            </a:r>
            <a:endParaRPr lang="en-A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143000"/>
          </a:xfrm>
          <a:prstGeom prst="rect">
            <a:avLst/>
          </a:prstGeom>
        </p:spPr>
        <p:txBody>
          <a:bodyPr vert="horz" lIns="91440" tIns="45720" rIns="91440" bIns="45720" rtlCol="0" anchor="ctr">
            <a:normAutofit/>
          </a:bodyPr>
          <a:lstStyle/>
          <a:p>
            <a:r>
              <a:rPr lang="en-AU"/>
              <a:t>Click to edit Master title style</a:t>
            </a:r>
          </a:p>
        </p:txBody>
      </p:sp>
      <p:sp>
        <p:nvSpPr>
          <p:cNvPr id="3" name="Text Placeholder 2"/>
          <p:cNvSpPr>
            <a:spLocks noGrp="1"/>
          </p:cNvSpPr>
          <p:nvPr>
            <p:ph type="body" idx="1"/>
          </p:nvPr>
        </p:nvSpPr>
        <p:spPr>
          <a:xfrm>
            <a:off x="609600" y="1295403"/>
            <a:ext cx="10972800" cy="48307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3F3CFE-A004-4CE5-AE67-440CC4F3FF78}" type="slidenum">
              <a:rPr lang="zh-CN" altLang="en-US" smtClean="0"/>
              <a:pPr/>
              <a:t>‹#›</a:t>
            </a:fld>
            <a:endParaRPr lang="en-US" altLang="zh-CN"/>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2063552" y="1285861"/>
            <a:ext cx="8064896" cy="2314590"/>
          </a:xfrm>
        </p:spPr>
        <p:txBody>
          <a:bodyPr/>
          <a:lstStyle/>
          <a:p>
            <a:pPr algn="ctr"/>
            <a:r>
              <a:rPr lang="en-AU" dirty="0">
                <a:effectLst>
                  <a:outerShdw blurRad="38100" dist="38100" dir="2700000" algn="tl">
                    <a:srgbClr val="C0C0C0"/>
                  </a:outerShdw>
                </a:effectLst>
              </a:rPr>
              <a:t>SIT216</a:t>
            </a:r>
            <a:br>
              <a:rPr lang="en-AU" dirty="0">
                <a:effectLst>
                  <a:outerShdw blurRad="38100" dist="38100" dir="2700000" algn="tl">
                    <a:srgbClr val="C0C0C0"/>
                  </a:outerShdw>
                </a:effectLst>
              </a:rPr>
            </a:br>
            <a:r>
              <a:rPr lang="en-US" dirty="0">
                <a:effectLst>
                  <a:outerShdw blurRad="38100" dist="38100" dir="2700000" algn="tl">
                    <a:srgbClr val="000000">
                      <a:alpha val="43137"/>
                    </a:srgbClr>
                  </a:outerShdw>
                </a:effectLst>
              </a:rPr>
              <a:t>User </a:t>
            </a:r>
            <a:r>
              <a:rPr lang="en-US" dirty="0" err="1">
                <a:effectLst>
                  <a:outerShdw blurRad="38100" dist="38100" dir="2700000" algn="tl">
                    <a:srgbClr val="000000">
                      <a:alpha val="43137"/>
                    </a:srgbClr>
                  </a:outerShdw>
                </a:effectLst>
              </a:rPr>
              <a:t>Centred</a:t>
            </a:r>
            <a:r>
              <a:rPr lang="en-US" dirty="0">
                <a:effectLst>
                  <a:outerShdw blurRad="38100" dist="38100" dir="2700000" algn="tl">
                    <a:srgbClr val="000000">
                      <a:alpha val="43137"/>
                    </a:srgbClr>
                  </a:outerShdw>
                </a:effectLst>
              </a:rPr>
              <a:t> Design</a:t>
            </a:r>
            <a:endParaRPr lang="en-AU" b="1" dirty="0">
              <a:effectLst>
                <a:outerShdw blurRad="38100" dist="38100" dir="2700000" algn="tl">
                  <a:srgbClr val="000000">
                    <a:alpha val="43137"/>
                  </a:srgbClr>
                </a:outerShdw>
              </a:effectLst>
            </a:endParaRPr>
          </a:p>
        </p:txBody>
      </p:sp>
      <p:sp>
        <p:nvSpPr>
          <p:cNvPr id="45059" name="Rectangle 3"/>
          <p:cNvSpPr>
            <a:spLocks noGrp="1" noChangeArrowheads="1"/>
          </p:cNvSpPr>
          <p:nvPr>
            <p:ph type="subTitle" idx="1"/>
          </p:nvPr>
        </p:nvSpPr>
        <p:spPr/>
        <p:txBody>
          <a:bodyPr>
            <a:normAutofit/>
          </a:bodyPr>
          <a:lstStyle/>
          <a:p>
            <a:r>
              <a:rPr lang="en-AU" b="1" dirty="0">
                <a:solidFill>
                  <a:schemeClr val="accent1">
                    <a:lumMod val="20000"/>
                    <a:lumOff val="80000"/>
                  </a:schemeClr>
                </a:solidFill>
              </a:rPr>
              <a:t>Topic 2</a:t>
            </a:r>
          </a:p>
          <a:p>
            <a:r>
              <a:rPr lang="en-AU" dirty="0"/>
              <a:t>Understanding How Users Think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C01428"/>
          </a:solidFill>
        </p:spPr>
        <p:txBody>
          <a:bodyPr/>
          <a:lstStyle/>
          <a:p>
            <a:r>
              <a:rPr lang="en-US" b="1" dirty="0">
                <a:solidFill>
                  <a:srgbClr val="F2F2F2"/>
                </a:solidFill>
              </a:rPr>
              <a:t>Human Interaction</a:t>
            </a:r>
            <a:endParaRPr lang="en-AU" b="1" dirty="0">
              <a:solidFill>
                <a:srgbClr val="F2F2F2"/>
              </a:solidFill>
            </a:endParaRPr>
          </a:p>
        </p:txBody>
      </p:sp>
      <p:sp>
        <p:nvSpPr>
          <p:cNvPr id="7171" name="Rectangle 3"/>
          <p:cNvSpPr>
            <a:spLocks noGrp="1" noChangeArrowheads="1"/>
          </p:cNvSpPr>
          <p:nvPr>
            <p:ph idx="1"/>
          </p:nvPr>
        </p:nvSpPr>
        <p:spPr/>
        <p:txBody>
          <a:bodyPr/>
          <a:lstStyle/>
          <a:p>
            <a:r>
              <a:rPr lang="en-AU" dirty="0"/>
              <a:t>Is a two-way street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9512" y="2310178"/>
            <a:ext cx="4212976" cy="28012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1428"/>
          </a:solidFill>
        </p:spPr>
        <p:txBody>
          <a:bodyPr/>
          <a:lstStyle/>
          <a:p>
            <a:r>
              <a:rPr lang="en-US" b="1" dirty="0">
                <a:solidFill>
                  <a:srgbClr val="F2F2F2"/>
                </a:solidFill>
              </a:rPr>
              <a:t>Human Interaction</a:t>
            </a:r>
            <a:endParaRPr lang="en-AU" b="1" dirty="0">
              <a:solidFill>
                <a:srgbClr val="F2F2F2"/>
              </a:solidFill>
            </a:endParaRPr>
          </a:p>
        </p:txBody>
      </p:sp>
      <p:sp>
        <p:nvSpPr>
          <p:cNvPr id="5" name="Content Placeholder 4"/>
          <p:cNvSpPr>
            <a:spLocks noGrp="1"/>
          </p:cNvSpPr>
          <p:nvPr>
            <p:ph idx="1"/>
          </p:nvPr>
        </p:nvSpPr>
        <p:spPr>
          <a:xfrm>
            <a:off x="1981200" y="4820784"/>
            <a:ext cx="8186766" cy="1312224"/>
          </a:xfrm>
        </p:spPr>
        <p:txBody>
          <a:bodyPr/>
          <a:lstStyle/>
          <a:p>
            <a:r>
              <a:rPr lang="en-AU" dirty="0"/>
              <a:t>One view is what interaction we have with the interface</a:t>
            </a:r>
          </a:p>
          <a:p>
            <a:pPr>
              <a:buNone/>
            </a:pPr>
            <a:endParaRPr lang="en-AU" dirty="0"/>
          </a:p>
        </p:txBody>
      </p:sp>
      <p:pic>
        <p:nvPicPr>
          <p:cNvPr id="83970" name="Picture 2" descr="Image result for &quot;iphone 7&quot; inter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6026" y="1333244"/>
            <a:ext cx="2339948" cy="34865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1428"/>
          </a:solidFill>
        </p:spPr>
        <p:txBody>
          <a:bodyPr/>
          <a:lstStyle/>
          <a:p>
            <a:r>
              <a:rPr lang="en-US" b="1" dirty="0">
                <a:solidFill>
                  <a:srgbClr val="F2F2F2"/>
                </a:solidFill>
              </a:rPr>
              <a:t>Human Interaction</a:t>
            </a:r>
            <a:endParaRPr lang="en-AU" b="1" dirty="0">
              <a:solidFill>
                <a:srgbClr val="F2F2F2"/>
              </a:solidFill>
            </a:endParaRPr>
          </a:p>
        </p:txBody>
      </p:sp>
      <p:sp>
        <p:nvSpPr>
          <p:cNvPr id="5" name="Content Placeholder 4"/>
          <p:cNvSpPr>
            <a:spLocks noGrp="1"/>
          </p:cNvSpPr>
          <p:nvPr>
            <p:ph idx="1"/>
          </p:nvPr>
        </p:nvSpPr>
        <p:spPr>
          <a:xfrm>
            <a:off x="1981200" y="4780443"/>
            <a:ext cx="8186766" cy="1312224"/>
          </a:xfrm>
        </p:spPr>
        <p:txBody>
          <a:bodyPr/>
          <a:lstStyle/>
          <a:p>
            <a:r>
              <a:rPr lang="en-AU" dirty="0"/>
              <a:t>The other view is how we </a:t>
            </a:r>
            <a:r>
              <a:rPr lang="en-AU" b="1" i="1" dirty="0"/>
              <a:t>perceive</a:t>
            </a:r>
            <a:r>
              <a:rPr lang="en-AU" dirty="0"/>
              <a:t> and </a:t>
            </a:r>
            <a:r>
              <a:rPr lang="en-AU" b="1" i="1" dirty="0"/>
              <a:t>interpret</a:t>
            </a:r>
            <a:r>
              <a:rPr lang="en-AU" dirty="0"/>
              <a:t> what happens on the screen</a:t>
            </a:r>
          </a:p>
        </p:txBody>
      </p:sp>
      <p:sp>
        <p:nvSpPr>
          <p:cNvPr id="8" name="Rectangle 7"/>
          <p:cNvSpPr/>
          <p:nvPr/>
        </p:nvSpPr>
        <p:spPr>
          <a:xfrm>
            <a:off x="2626660" y="1748118"/>
            <a:ext cx="3186953" cy="1196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396" y="1370493"/>
            <a:ext cx="6048375" cy="34099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C01428"/>
          </a:solidFill>
        </p:spPr>
        <p:txBody>
          <a:bodyPr/>
          <a:lstStyle/>
          <a:p>
            <a:r>
              <a:rPr lang="en-AU" b="1" dirty="0">
                <a:solidFill>
                  <a:srgbClr val="F2F2F2"/>
                </a:solidFill>
              </a:rPr>
              <a:t>Activity - Perception</a:t>
            </a:r>
          </a:p>
        </p:txBody>
      </p:sp>
      <p:sp>
        <p:nvSpPr>
          <p:cNvPr id="7171" name="Rectangle 3"/>
          <p:cNvSpPr>
            <a:spLocks noGrp="1" noChangeArrowheads="1"/>
          </p:cNvSpPr>
          <p:nvPr>
            <p:ph idx="1"/>
          </p:nvPr>
        </p:nvSpPr>
        <p:spPr/>
        <p:txBody>
          <a:bodyPr>
            <a:normAutofit lnSpcReduction="10000"/>
          </a:bodyPr>
          <a:lstStyle/>
          <a:p>
            <a:r>
              <a:rPr lang="en-AU" dirty="0"/>
              <a:t>Our ability to perceive the digital world is dependant on the input and output of information</a:t>
            </a:r>
          </a:p>
          <a:p>
            <a:r>
              <a:rPr lang="en-AU" dirty="0"/>
              <a:t>For each of the senses below, list an example of a hardware device or software (such as an app/website/digital system):</a:t>
            </a:r>
          </a:p>
          <a:p>
            <a:pPr lvl="1"/>
            <a:r>
              <a:rPr lang="en-AU" dirty="0">
                <a:solidFill>
                  <a:schemeClr val="tx1"/>
                </a:solidFill>
              </a:rPr>
              <a:t>Vision 	</a:t>
            </a:r>
            <a:r>
              <a:rPr lang="en-AU" dirty="0">
                <a:solidFill>
                  <a:schemeClr val="tx1"/>
                </a:solidFill>
                <a:sym typeface="Wingdings"/>
              </a:rPr>
              <a:t></a:t>
            </a:r>
            <a:r>
              <a:rPr lang="en-AU" dirty="0">
                <a:solidFill>
                  <a:schemeClr val="tx1"/>
                </a:solidFill>
              </a:rPr>
              <a:t> </a:t>
            </a:r>
          </a:p>
          <a:p>
            <a:pPr marL="914400" lvl="2" indent="0">
              <a:buNone/>
            </a:pPr>
            <a:r>
              <a:rPr lang="en-AU" sz="2800" dirty="0">
                <a:solidFill>
                  <a:schemeClr val="tx1"/>
                </a:solidFill>
              </a:rPr>
              <a:t>Monitor/Screen, Virtual Worlds/Realities</a:t>
            </a:r>
          </a:p>
          <a:p>
            <a:pPr lvl="1"/>
            <a:endParaRPr lang="en-AU" dirty="0">
              <a:solidFill>
                <a:schemeClr val="tx1"/>
              </a:solidFill>
            </a:endParaRPr>
          </a:p>
          <a:p>
            <a:pPr lvl="1"/>
            <a:r>
              <a:rPr lang="en-AU" dirty="0">
                <a:solidFill>
                  <a:schemeClr val="tx1"/>
                </a:solidFill>
              </a:rPr>
              <a:t>Hearing </a:t>
            </a:r>
            <a:r>
              <a:rPr lang="en-AU" dirty="0">
                <a:solidFill>
                  <a:schemeClr val="tx1"/>
                </a:solidFill>
                <a:sym typeface="Wingdings"/>
              </a:rPr>
              <a:t></a:t>
            </a:r>
            <a:r>
              <a:rPr lang="en-AU" dirty="0">
                <a:solidFill>
                  <a:schemeClr val="tx1"/>
                </a:solidFill>
              </a:rPr>
              <a:t> </a:t>
            </a:r>
          </a:p>
          <a:p>
            <a:pPr marL="914400" lvl="2" indent="0">
              <a:buNone/>
            </a:pPr>
            <a:r>
              <a:rPr lang="en-AU" sz="2800" dirty="0">
                <a:solidFill>
                  <a:schemeClr val="tx1"/>
                </a:solidFill>
              </a:rPr>
              <a:t>Speakers (public or private)</a:t>
            </a:r>
          </a:p>
          <a:p>
            <a:pPr marL="1371600" lvl="3" indent="0">
              <a:buNone/>
            </a:pPr>
            <a:r>
              <a:rPr lang="en-AU" sz="2800" dirty="0"/>
              <a:t>Alerts, speech, mood, </a:t>
            </a:r>
            <a:r>
              <a:rPr lang="en-AU" sz="2800" dirty="0" err="1"/>
              <a:t>etc</a:t>
            </a:r>
            <a:endParaRPr lang="en-AU" sz="2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C01428"/>
          </a:solidFill>
        </p:spPr>
        <p:txBody>
          <a:bodyPr/>
          <a:lstStyle/>
          <a:p>
            <a:r>
              <a:rPr lang="en-AU" b="1" dirty="0">
                <a:solidFill>
                  <a:srgbClr val="F2F2F2"/>
                </a:solidFill>
              </a:rPr>
              <a:t>Activity - Perception</a:t>
            </a:r>
          </a:p>
        </p:txBody>
      </p:sp>
      <p:sp>
        <p:nvSpPr>
          <p:cNvPr id="7171" name="Rectangle 3"/>
          <p:cNvSpPr>
            <a:spLocks noGrp="1" noChangeArrowheads="1"/>
          </p:cNvSpPr>
          <p:nvPr>
            <p:ph idx="1"/>
          </p:nvPr>
        </p:nvSpPr>
        <p:spPr/>
        <p:txBody>
          <a:bodyPr>
            <a:normAutofit fontScale="92500" lnSpcReduction="10000"/>
          </a:bodyPr>
          <a:lstStyle/>
          <a:p>
            <a:pPr lvl="1"/>
            <a:r>
              <a:rPr lang="en-AU" dirty="0">
                <a:solidFill>
                  <a:schemeClr val="tx1"/>
                </a:solidFill>
              </a:rPr>
              <a:t>Touch/Dexterity </a:t>
            </a:r>
            <a:r>
              <a:rPr lang="en-AU" dirty="0">
                <a:solidFill>
                  <a:schemeClr val="tx1"/>
                </a:solidFill>
                <a:sym typeface="Wingdings"/>
              </a:rPr>
              <a:t></a:t>
            </a:r>
            <a:r>
              <a:rPr lang="en-AU" dirty="0">
                <a:solidFill>
                  <a:schemeClr val="tx1"/>
                </a:solidFill>
              </a:rPr>
              <a:t> </a:t>
            </a:r>
          </a:p>
          <a:p>
            <a:pPr marL="914400" lvl="2" indent="0">
              <a:buNone/>
            </a:pPr>
            <a:r>
              <a:rPr lang="en-AU" sz="2800" dirty="0">
                <a:solidFill>
                  <a:schemeClr val="tx1"/>
                </a:solidFill>
              </a:rPr>
              <a:t>input devices</a:t>
            </a:r>
          </a:p>
          <a:p>
            <a:pPr marL="1371600" lvl="3" indent="0">
              <a:buNone/>
            </a:pPr>
            <a:r>
              <a:rPr lang="en-AU" sz="2800" dirty="0"/>
              <a:t>mouse, keyboard, touch screen, gaming controller</a:t>
            </a:r>
          </a:p>
          <a:p>
            <a:pPr lvl="2"/>
            <a:endParaRPr lang="en-AU" dirty="0"/>
          </a:p>
          <a:p>
            <a:pPr lvl="1"/>
            <a:r>
              <a:rPr lang="en-AU" dirty="0">
                <a:solidFill>
                  <a:schemeClr val="tx1"/>
                </a:solidFill>
              </a:rPr>
              <a:t>Vocalisation</a:t>
            </a:r>
            <a:r>
              <a:rPr lang="en-AU" dirty="0"/>
              <a:t> </a:t>
            </a:r>
            <a:r>
              <a:rPr lang="en-AU" dirty="0">
                <a:sym typeface="Wingdings"/>
              </a:rPr>
              <a:t></a:t>
            </a:r>
            <a:r>
              <a:rPr lang="en-AU" dirty="0"/>
              <a:t> </a:t>
            </a:r>
          </a:p>
          <a:p>
            <a:pPr marL="914400" lvl="2" indent="0">
              <a:buNone/>
            </a:pPr>
            <a:r>
              <a:rPr lang="en-AU" sz="2800" dirty="0">
                <a:solidFill>
                  <a:schemeClr val="tx1"/>
                </a:solidFill>
              </a:rPr>
              <a:t>speech recognition</a:t>
            </a:r>
          </a:p>
          <a:p>
            <a:pPr marL="1371600" lvl="3" indent="0">
              <a:buNone/>
            </a:pPr>
            <a:r>
              <a:rPr lang="en-AU" sz="2800" dirty="0">
                <a:solidFill>
                  <a:schemeClr val="tx1"/>
                </a:solidFill>
              </a:rPr>
              <a:t>speech in vs. speech out</a:t>
            </a:r>
          </a:p>
          <a:p>
            <a:pPr lvl="2"/>
            <a:endParaRPr lang="en-AU" dirty="0">
              <a:solidFill>
                <a:schemeClr val="tx1"/>
              </a:solidFill>
            </a:endParaRPr>
          </a:p>
          <a:p>
            <a:pPr lvl="1"/>
            <a:r>
              <a:rPr lang="en-AU" dirty="0">
                <a:solidFill>
                  <a:schemeClr val="tx1"/>
                </a:solidFill>
              </a:rPr>
              <a:t>Smell</a:t>
            </a:r>
            <a:r>
              <a:rPr lang="en-AU" dirty="0"/>
              <a:t> </a:t>
            </a:r>
            <a:r>
              <a:rPr lang="en-AU" dirty="0">
                <a:sym typeface="Wingdings"/>
              </a:rPr>
              <a:t></a:t>
            </a:r>
          </a:p>
          <a:p>
            <a:pPr marL="914400" lvl="2" indent="0">
              <a:buNone/>
            </a:pPr>
            <a:r>
              <a:rPr lang="en-AU" sz="3000" dirty="0">
                <a:solidFill>
                  <a:schemeClr val="tx1"/>
                </a:solidFill>
              </a:rPr>
              <a:t>???  </a:t>
            </a:r>
          </a:p>
          <a:p>
            <a:pPr marL="1371600" lvl="3" indent="0">
              <a:buNone/>
            </a:pPr>
            <a:r>
              <a:rPr lang="en-AU" sz="3000" dirty="0">
                <a:solidFill>
                  <a:schemeClr val="tx1"/>
                </a:solidFill>
              </a:rPr>
              <a:t>however may alert user to a malfunction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1428"/>
          </a:solidFill>
        </p:spPr>
        <p:txBody>
          <a:bodyPr/>
          <a:lstStyle/>
          <a:p>
            <a:r>
              <a:rPr lang="en-AU" b="1" dirty="0">
                <a:solidFill>
                  <a:srgbClr val="F2F2F2"/>
                </a:solidFill>
              </a:rPr>
              <a:t>Perception</a:t>
            </a:r>
          </a:p>
        </p:txBody>
      </p:sp>
      <p:sp>
        <p:nvSpPr>
          <p:cNvPr id="3" name="Content Placeholder 2"/>
          <p:cNvSpPr>
            <a:spLocks noGrp="1"/>
          </p:cNvSpPr>
          <p:nvPr>
            <p:ph idx="1"/>
          </p:nvPr>
        </p:nvSpPr>
        <p:spPr/>
        <p:txBody>
          <a:bodyPr/>
          <a:lstStyle/>
          <a:p>
            <a:r>
              <a:rPr lang="en-AU" dirty="0"/>
              <a:t>We mostly use vision to perceive what is happening with the interface.</a:t>
            </a:r>
          </a:p>
          <a:p>
            <a:r>
              <a:rPr lang="en-US" dirty="0"/>
              <a:t>Vision is essentially a two-step process.</a:t>
            </a:r>
          </a:p>
          <a:p>
            <a:pPr lvl="1"/>
            <a:r>
              <a:rPr lang="en-US" dirty="0"/>
              <a:t>The eye must be able to detect objects: they must be large enough, with contrast, of visible </a:t>
            </a:r>
            <a:r>
              <a:rPr lang="en-US" dirty="0" err="1"/>
              <a:t>colour</a:t>
            </a:r>
            <a:r>
              <a:rPr lang="en-US" dirty="0"/>
              <a:t>, etc.</a:t>
            </a:r>
          </a:p>
          <a:p>
            <a:pPr lvl="1"/>
            <a:r>
              <a:rPr lang="en-AU" dirty="0"/>
              <a:t>The brain must process the retinal signals: context now becomes important. We must interpret what we see.</a:t>
            </a:r>
          </a:p>
        </p:txBody>
      </p:sp>
    </p:spTree>
    <p:extLst>
      <p:ext uri="{BB962C8B-B14F-4D97-AF65-F5344CB8AC3E}">
        <p14:creationId xmlns:p14="http://schemas.microsoft.com/office/powerpoint/2010/main" val="3134689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1428"/>
          </a:solidFill>
        </p:spPr>
        <p:txBody>
          <a:bodyPr/>
          <a:lstStyle/>
          <a:p>
            <a:r>
              <a:rPr lang="en-AU" b="1" dirty="0">
                <a:solidFill>
                  <a:srgbClr val="F2F2F2"/>
                </a:solidFill>
              </a:rPr>
              <a:t>Activity - Perception</a:t>
            </a:r>
          </a:p>
        </p:txBody>
      </p:sp>
      <p:sp>
        <p:nvSpPr>
          <p:cNvPr id="3" name="Content Placeholder 2"/>
          <p:cNvSpPr>
            <a:spLocks noGrp="1"/>
          </p:cNvSpPr>
          <p:nvPr>
            <p:ph idx="1"/>
          </p:nvPr>
        </p:nvSpPr>
        <p:spPr>
          <a:xfrm>
            <a:off x="609600" y="1295404"/>
            <a:ext cx="5225474" cy="3657720"/>
          </a:xfrm>
        </p:spPr>
        <p:txBody>
          <a:bodyPr/>
          <a:lstStyle/>
          <a:p>
            <a:r>
              <a:rPr lang="en-AU" dirty="0"/>
              <a:t>What can you see here?</a:t>
            </a:r>
          </a:p>
          <a:p>
            <a:endParaRPr lang="en-AU" dirty="0"/>
          </a:p>
          <a:p>
            <a:endParaRPr lang="en-AU" dirty="0"/>
          </a:p>
          <a:p>
            <a:endParaRPr lang="en-AU" dirty="0"/>
          </a:p>
        </p:txBody>
      </p:sp>
      <p:graphicFrame>
        <p:nvGraphicFramePr>
          <p:cNvPr id="33795" name="Object 3"/>
          <p:cNvGraphicFramePr>
            <a:graphicFrameLocks noChangeAspect="1"/>
          </p:cNvGraphicFramePr>
          <p:nvPr>
            <p:extLst>
              <p:ext uri="{D42A27DB-BD31-4B8C-83A1-F6EECF244321}">
                <p14:modId xmlns:p14="http://schemas.microsoft.com/office/powerpoint/2010/main" val="209112659"/>
              </p:ext>
            </p:extLst>
          </p:nvPr>
        </p:nvGraphicFramePr>
        <p:xfrm>
          <a:off x="1127448" y="2996952"/>
          <a:ext cx="1508125" cy="1676400"/>
        </p:xfrm>
        <a:graphic>
          <a:graphicData uri="http://schemas.openxmlformats.org/presentationml/2006/ole">
            <mc:AlternateContent xmlns:mc="http://schemas.openxmlformats.org/markup-compatibility/2006">
              <mc:Choice xmlns:v="urn:schemas-microsoft-com:vml" Requires="v">
                <p:oleObj spid="_x0000_s52771" name="Document" r:id="rId3" imgW="1829520" imgH="2033280" progId="Word.Document.8">
                  <p:embed/>
                </p:oleObj>
              </mc:Choice>
              <mc:Fallback>
                <p:oleObj name="Document" r:id="rId3" imgW="1829520" imgH="2033280" progId="Word.Document.8">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448" y="2996952"/>
                        <a:ext cx="150812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796" name="Object 4"/>
          <p:cNvGraphicFramePr>
            <a:graphicFrameLocks noChangeAspect="1"/>
          </p:cNvGraphicFramePr>
          <p:nvPr>
            <p:extLst>
              <p:ext uri="{D42A27DB-BD31-4B8C-83A1-F6EECF244321}">
                <p14:modId xmlns:p14="http://schemas.microsoft.com/office/powerpoint/2010/main" val="4269140454"/>
              </p:ext>
            </p:extLst>
          </p:nvPr>
        </p:nvGraphicFramePr>
        <p:xfrm>
          <a:off x="2727648" y="2996953"/>
          <a:ext cx="1527175" cy="1685925"/>
        </p:xfrm>
        <a:graphic>
          <a:graphicData uri="http://schemas.openxmlformats.org/presentationml/2006/ole">
            <mc:AlternateContent xmlns:mc="http://schemas.openxmlformats.org/markup-compatibility/2006">
              <mc:Choice xmlns:v="urn:schemas-microsoft-com:vml" Requires="v">
                <p:oleObj spid="_x0000_s52772" name="Picture" r:id="rId5" imgW="1838880" imgH="2029320" progId="Word.Picture.8">
                  <p:embed/>
                </p:oleObj>
              </mc:Choice>
              <mc:Fallback>
                <p:oleObj name="Picture" r:id="rId5" imgW="1838880" imgH="2029320" progId="Word.Picture.8">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7648" y="2996953"/>
                        <a:ext cx="152717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52724" name="Picture 500" descr="http://www.berro.com/images1/Illusi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1809" y="1143000"/>
            <a:ext cx="5166799" cy="571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2</a:t>
            </a:r>
          </a:p>
        </p:txBody>
      </p:sp>
      <p:sp>
        <p:nvSpPr>
          <p:cNvPr id="3" name="Title 2"/>
          <p:cNvSpPr>
            <a:spLocks noGrp="1"/>
          </p:cNvSpPr>
          <p:nvPr>
            <p:ph type="title"/>
          </p:nvPr>
        </p:nvSpPr>
        <p:spPr/>
        <p:txBody>
          <a:bodyPr/>
          <a:lstStyle/>
          <a:p>
            <a:r>
              <a:rPr lang="en-AU" dirty="0"/>
              <a:t>MENTAL MODELS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5B3F67"/>
          </a:solidFill>
        </p:spPr>
        <p:txBody>
          <a:bodyPr/>
          <a:lstStyle/>
          <a:p>
            <a:r>
              <a:rPr lang="en-US" b="1" dirty="0">
                <a:solidFill>
                  <a:srgbClr val="F2F2F2"/>
                </a:solidFill>
              </a:rPr>
              <a:t>Mental Models</a:t>
            </a:r>
            <a:endParaRPr lang="en-AU" b="1" dirty="0">
              <a:solidFill>
                <a:srgbClr val="F2F2F2"/>
              </a:solidFill>
            </a:endParaRPr>
          </a:p>
        </p:txBody>
      </p:sp>
      <p:sp>
        <p:nvSpPr>
          <p:cNvPr id="7171" name="Rectangle 3"/>
          <p:cNvSpPr>
            <a:spLocks noGrp="1" noChangeArrowheads="1"/>
          </p:cNvSpPr>
          <p:nvPr>
            <p:ph idx="1"/>
          </p:nvPr>
        </p:nvSpPr>
        <p:spPr/>
        <p:txBody>
          <a:bodyPr/>
          <a:lstStyle/>
          <a:p>
            <a:r>
              <a:rPr lang="en-US" b="1" dirty="0"/>
              <a:t>Exercise:</a:t>
            </a:r>
            <a:r>
              <a:rPr lang="en-US" dirty="0"/>
              <a:t> Calculate how many windows there are in a family member’s apartment.</a:t>
            </a:r>
          </a:p>
          <a:p>
            <a:r>
              <a:rPr lang="en-US" dirty="0"/>
              <a:t>You probably solved this problem in one of two ways:</a:t>
            </a:r>
          </a:p>
          <a:p>
            <a:pPr lvl="1"/>
            <a:r>
              <a:rPr lang="en-US" dirty="0"/>
              <a:t>You mentally walk through each room and “picture” turning around.</a:t>
            </a:r>
          </a:p>
          <a:p>
            <a:pPr lvl="1"/>
            <a:r>
              <a:rPr lang="en-US" dirty="0"/>
              <a:t>You mentally move around and count from outside.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5B3F67"/>
          </a:solidFill>
        </p:spPr>
        <p:txBody>
          <a:bodyPr/>
          <a:lstStyle/>
          <a:p>
            <a:r>
              <a:rPr lang="en-US" b="1" dirty="0">
                <a:solidFill>
                  <a:srgbClr val="F2F2F2"/>
                </a:solidFill>
              </a:rPr>
              <a:t>Mental Models</a:t>
            </a:r>
            <a:endParaRPr lang="en-AU" b="1" dirty="0">
              <a:solidFill>
                <a:srgbClr val="F2F2F2"/>
              </a:solidFill>
            </a:endParaRPr>
          </a:p>
        </p:txBody>
      </p:sp>
      <p:sp>
        <p:nvSpPr>
          <p:cNvPr id="7171" name="Rectangle 3"/>
          <p:cNvSpPr>
            <a:spLocks noGrp="1" noChangeArrowheads="1"/>
          </p:cNvSpPr>
          <p:nvPr>
            <p:ph idx="1"/>
          </p:nvPr>
        </p:nvSpPr>
        <p:spPr/>
        <p:txBody>
          <a:bodyPr/>
          <a:lstStyle/>
          <a:p>
            <a:r>
              <a:rPr lang="en-US"/>
              <a:t>Mental models enable people to:</a:t>
            </a:r>
          </a:p>
          <a:p>
            <a:pPr lvl="1"/>
            <a:r>
              <a:rPr lang="en-US"/>
              <a:t>generate descriptions and explanations about systems.</a:t>
            </a:r>
          </a:p>
          <a:p>
            <a:pPr lvl="1"/>
            <a:r>
              <a:rPr lang="en-US"/>
              <a:t>make predictions about future events.</a:t>
            </a:r>
          </a:p>
          <a:p>
            <a:pPr lvl="1"/>
            <a:r>
              <a:rPr lang="en-US"/>
              <a:t>find causes for unexplained events.</a:t>
            </a:r>
          </a:p>
          <a:p>
            <a:pPr lvl="1"/>
            <a:r>
              <a:rPr lang="en-US"/>
              <a:t>determine appropriate actions to cause desired changes.</a:t>
            </a:r>
          </a:p>
          <a:p>
            <a:pPr lvl="1"/>
            <a:r>
              <a:rPr lang="en-US"/>
              <a:t>remember relationships and events.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solidFill>
            <a:srgbClr val="2058AA"/>
          </a:solidFill>
        </p:spPr>
        <p:txBody>
          <a:bodyPr/>
          <a:lstStyle/>
          <a:p>
            <a:r>
              <a:rPr lang="en-US" b="1" dirty="0">
                <a:solidFill>
                  <a:schemeClr val="bg1">
                    <a:lumMod val="95000"/>
                  </a:schemeClr>
                </a:solidFill>
              </a:rPr>
              <a:t>Last topic...</a:t>
            </a:r>
          </a:p>
        </p:txBody>
      </p:sp>
      <p:sp>
        <p:nvSpPr>
          <p:cNvPr id="4099" name="Rectangle 3"/>
          <p:cNvSpPr>
            <a:spLocks noGrp="1" noChangeArrowheads="1"/>
          </p:cNvSpPr>
          <p:nvPr>
            <p:ph idx="1"/>
          </p:nvPr>
        </p:nvSpPr>
        <p:spPr/>
        <p:txBody>
          <a:bodyPr/>
          <a:lstStyle/>
          <a:p>
            <a:pPr>
              <a:spcAft>
                <a:spcPts val="1200"/>
              </a:spcAft>
            </a:pPr>
            <a:r>
              <a:rPr lang="en-AU" dirty="0"/>
              <a:t>Types of users</a:t>
            </a:r>
          </a:p>
          <a:p>
            <a:pPr>
              <a:spcAft>
                <a:spcPts val="1200"/>
              </a:spcAft>
            </a:pPr>
            <a:r>
              <a:rPr lang="en-AU" dirty="0"/>
              <a:t>Describing a problem from the perspective of users.</a:t>
            </a:r>
          </a:p>
          <a:p>
            <a:pPr>
              <a:spcAft>
                <a:spcPts val="1200"/>
              </a:spcAft>
            </a:pPr>
            <a:r>
              <a:rPr lang="en-AU" dirty="0"/>
              <a:t>User Personas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5B3F67"/>
          </a:solidFill>
        </p:spPr>
        <p:txBody>
          <a:bodyPr/>
          <a:lstStyle/>
          <a:p>
            <a:r>
              <a:rPr lang="en-US" b="1" dirty="0">
                <a:solidFill>
                  <a:srgbClr val="F2F2F2"/>
                </a:solidFill>
              </a:rPr>
              <a:t>Types of Mental Models</a:t>
            </a:r>
            <a:endParaRPr lang="en-AU" b="1" dirty="0">
              <a:solidFill>
                <a:srgbClr val="F2F2F2"/>
              </a:solidFill>
            </a:endParaRPr>
          </a:p>
        </p:txBody>
      </p:sp>
      <p:sp>
        <p:nvSpPr>
          <p:cNvPr id="7171" name="Rectangle 3"/>
          <p:cNvSpPr>
            <a:spLocks noGrp="1" noChangeArrowheads="1"/>
          </p:cNvSpPr>
          <p:nvPr>
            <p:ph idx="1"/>
          </p:nvPr>
        </p:nvSpPr>
        <p:spPr/>
        <p:txBody>
          <a:bodyPr/>
          <a:lstStyle/>
          <a:p>
            <a:r>
              <a:rPr lang="en-US" b="1" dirty="0"/>
              <a:t>Structural</a:t>
            </a:r>
            <a:r>
              <a:rPr lang="en-US" dirty="0"/>
              <a:t> models describe how devices and systems work.</a:t>
            </a:r>
          </a:p>
          <a:p>
            <a:r>
              <a:rPr lang="en-US" b="1" dirty="0"/>
              <a:t>Functional</a:t>
            </a:r>
            <a:r>
              <a:rPr lang="en-US" dirty="0"/>
              <a:t> models describe how to use a device or system.</a:t>
            </a:r>
          </a:p>
          <a:p>
            <a:r>
              <a:rPr lang="en-US" dirty="0"/>
              <a:t>Most people’s understanding of devices or systems is functional.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5B3F67"/>
          </a:solidFill>
        </p:spPr>
        <p:txBody>
          <a:bodyPr/>
          <a:lstStyle/>
          <a:p>
            <a:r>
              <a:rPr lang="en-US" b="1" dirty="0">
                <a:solidFill>
                  <a:srgbClr val="F2F2F2"/>
                </a:solidFill>
              </a:rPr>
              <a:t>Some Observations</a:t>
            </a:r>
            <a:endParaRPr lang="en-AU" b="1" dirty="0">
              <a:solidFill>
                <a:srgbClr val="F2F2F2"/>
              </a:solidFill>
            </a:endParaRPr>
          </a:p>
        </p:txBody>
      </p:sp>
      <p:sp>
        <p:nvSpPr>
          <p:cNvPr id="7171" name="Rectangle 3"/>
          <p:cNvSpPr>
            <a:spLocks noGrp="1" noChangeArrowheads="1"/>
          </p:cNvSpPr>
          <p:nvPr>
            <p:ph idx="1"/>
          </p:nvPr>
        </p:nvSpPr>
        <p:spPr/>
        <p:txBody>
          <a:bodyPr/>
          <a:lstStyle/>
          <a:p>
            <a:r>
              <a:rPr lang="en-US" dirty="0"/>
              <a:t>Mental models are incomplete</a:t>
            </a:r>
          </a:p>
          <a:p>
            <a:pPr lvl="1"/>
            <a:r>
              <a:rPr lang="en-US" dirty="0"/>
              <a:t>Each person holds their own representation of reality including superstitions and actions that “seem to work”.</a:t>
            </a:r>
          </a:p>
          <a:p>
            <a:r>
              <a:rPr lang="en-US" dirty="0"/>
              <a:t>People’s abilities to “run” their models is severely limited</a:t>
            </a:r>
          </a:p>
          <a:p>
            <a:pPr lvl="1"/>
            <a:r>
              <a:rPr lang="en-US" dirty="0"/>
              <a:t>because the models are incomplete.</a:t>
            </a:r>
          </a:p>
          <a:p>
            <a:endParaRPr lang="en-AU"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5B3F67"/>
          </a:solidFill>
        </p:spPr>
        <p:txBody>
          <a:bodyPr/>
          <a:lstStyle/>
          <a:p>
            <a:r>
              <a:rPr lang="en-US" b="1" dirty="0">
                <a:solidFill>
                  <a:srgbClr val="F2F2F2"/>
                </a:solidFill>
              </a:rPr>
              <a:t>Some Observations (cont.)</a:t>
            </a:r>
            <a:endParaRPr lang="en-AU" b="1" dirty="0">
              <a:solidFill>
                <a:srgbClr val="F2F2F2"/>
              </a:solidFill>
            </a:endParaRPr>
          </a:p>
        </p:txBody>
      </p:sp>
      <p:sp>
        <p:nvSpPr>
          <p:cNvPr id="7171" name="Rectangle 3"/>
          <p:cNvSpPr>
            <a:spLocks noGrp="1" noChangeArrowheads="1"/>
          </p:cNvSpPr>
          <p:nvPr>
            <p:ph idx="1"/>
          </p:nvPr>
        </p:nvSpPr>
        <p:spPr/>
        <p:txBody>
          <a:bodyPr>
            <a:normAutofit/>
          </a:bodyPr>
          <a:lstStyle/>
          <a:p>
            <a:r>
              <a:rPr lang="en-US"/>
              <a:t>Mental models are unstable </a:t>
            </a:r>
          </a:p>
          <a:p>
            <a:pPr lvl="1"/>
            <a:r>
              <a:rPr lang="en-US"/>
              <a:t>unless we work with a model continuously it will degrade with time.</a:t>
            </a:r>
          </a:p>
          <a:p>
            <a:r>
              <a:rPr lang="en-US"/>
              <a:t>Mental models do not have firm boundaries </a:t>
            </a:r>
          </a:p>
          <a:p>
            <a:pPr lvl="1"/>
            <a:r>
              <a:rPr lang="en-US"/>
              <a:t>similar models can blend together and become confused.</a:t>
            </a:r>
          </a:p>
          <a:p>
            <a:endParaRPr lang="en-AU"/>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5B3F67"/>
          </a:solidFill>
        </p:spPr>
        <p:txBody>
          <a:bodyPr/>
          <a:lstStyle/>
          <a:p>
            <a:r>
              <a:rPr lang="en-US" b="1" dirty="0">
                <a:solidFill>
                  <a:srgbClr val="F2F2F2"/>
                </a:solidFill>
              </a:rPr>
              <a:t>Some Observations (cont.)</a:t>
            </a:r>
            <a:endParaRPr lang="en-AU" b="1" dirty="0">
              <a:solidFill>
                <a:srgbClr val="F2F2F2"/>
              </a:solidFill>
            </a:endParaRPr>
          </a:p>
        </p:txBody>
      </p:sp>
      <p:sp>
        <p:nvSpPr>
          <p:cNvPr id="7171" name="Rectangle 3"/>
          <p:cNvSpPr>
            <a:spLocks noGrp="1" noChangeArrowheads="1"/>
          </p:cNvSpPr>
          <p:nvPr>
            <p:ph idx="1"/>
          </p:nvPr>
        </p:nvSpPr>
        <p:spPr/>
        <p:txBody>
          <a:bodyPr/>
          <a:lstStyle/>
          <a:p>
            <a:r>
              <a:rPr lang="en-US" dirty="0"/>
              <a:t>Mental models are “unscientific” 	</a:t>
            </a:r>
          </a:p>
          <a:p>
            <a:pPr lvl="1"/>
            <a:r>
              <a:rPr lang="en-US" dirty="0"/>
              <a:t>people maintain “superstitious” </a:t>
            </a:r>
            <a:r>
              <a:rPr lang="en-US" dirty="0" err="1"/>
              <a:t>behaviour</a:t>
            </a:r>
            <a:r>
              <a:rPr lang="en-US" dirty="0"/>
              <a:t> even when they know they are unneeded.</a:t>
            </a:r>
          </a:p>
          <a:p>
            <a:r>
              <a:rPr lang="en-US" dirty="0"/>
              <a:t>Mental models are parsimonious </a:t>
            </a:r>
          </a:p>
          <a:p>
            <a:pPr lvl="1"/>
            <a:r>
              <a:rPr lang="en-US" dirty="0"/>
              <a:t>people trade off extra physical action for reduced mental complexity.</a:t>
            </a:r>
          </a:p>
          <a:p>
            <a:endParaRPr lang="en-US" dirty="0"/>
          </a:p>
          <a:p>
            <a:pPr>
              <a:buNone/>
            </a:pPr>
            <a:r>
              <a:rPr lang="en-US" dirty="0"/>
              <a:t>					… by Donald Norman</a:t>
            </a:r>
          </a:p>
          <a:p>
            <a:endParaRPr lang="en-AU"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5B3F67"/>
          </a:solidFill>
        </p:spPr>
        <p:txBody>
          <a:bodyPr/>
          <a:lstStyle/>
          <a:p>
            <a:r>
              <a:rPr lang="en-US" b="1" dirty="0">
                <a:solidFill>
                  <a:srgbClr val="F2F2F2"/>
                </a:solidFill>
              </a:rPr>
              <a:t>Conceptual Models</a:t>
            </a:r>
            <a:endParaRPr lang="en-AU" b="1" dirty="0">
              <a:solidFill>
                <a:srgbClr val="F2F2F2"/>
              </a:solidFill>
            </a:endParaRPr>
          </a:p>
        </p:txBody>
      </p:sp>
      <p:sp>
        <p:nvSpPr>
          <p:cNvPr id="7171" name="Rectangle 3"/>
          <p:cNvSpPr>
            <a:spLocks noGrp="1" noChangeArrowheads="1"/>
          </p:cNvSpPr>
          <p:nvPr>
            <p:ph idx="1"/>
          </p:nvPr>
        </p:nvSpPr>
        <p:spPr/>
        <p:txBody>
          <a:bodyPr/>
          <a:lstStyle/>
          <a:p>
            <a:pPr>
              <a:lnSpc>
                <a:spcPct val="95000"/>
              </a:lnSpc>
            </a:pPr>
            <a:r>
              <a:rPr lang="en-US" dirty="0"/>
              <a:t>A conceptual model is devised as a tool for understanding a physical system.</a:t>
            </a:r>
          </a:p>
          <a:p>
            <a:pPr>
              <a:lnSpc>
                <a:spcPct val="95000"/>
              </a:lnSpc>
            </a:pPr>
            <a:r>
              <a:rPr lang="en-US" dirty="0"/>
              <a:t>Mental models are what people hold in their heads.</a:t>
            </a:r>
          </a:p>
          <a:p>
            <a:pPr>
              <a:lnSpc>
                <a:spcPct val="95000"/>
              </a:lnSpc>
            </a:pPr>
            <a:r>
              <a:rPr lang="en-US" dirty="0"/>
              <a:t>The conceptual model sits between the designer and the user to describe how each understands the system.</a:t>
            </a:r>
          </a:p>
          <a:p>
            <a:pPr>
              <a:lnSpc>
                <a:spcPct val="95000"/>
              </a:lnSpc>
            </a:pPr>
            <a:r>
              <a:rPr lang="en-US" dirty="0"/>
              <a:t>The conceptual model must be agreed to before the system can be designed and built.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5B3F67"/>
          </a:solidFill>
        </p:spPr>
        <p:txBody>
          <a:bodyPr/>
          <a:lstStyle/>
          <a:p>
            <a:r>
              <a:rPr lang="en-US" b="1" dirty="0">
                <a:solidFill>
                  <a:srgbClr val="F2F2F2"/>
                </a:solidFill>
              </a:rPr>
              <a:t>Conceptual Models (cont.)</a:t>
            </a:r>
            <a:endParaRPr lang="en-AU" b="1" dirty="0">
              <a:solidFill>
                <a:srgbClr val="F2F2F2"/>
              </a:solidFill>
            </a:endParaRPr>
          </a:p>
        </p:txBody>
      </p:sp>
      <p:graphicFrame>
        <p:nvGraphicFramePr>
          <p:cNvPr id="1026" name="Object 2"/>
          <p:cNvGraphicFramePr>
            <a:graphicFrameLocks noGrp="1" noChangeAspect="1"/>
          </p:cNvGraphicFramePr>
          <p:nvPr>
            <p:ph idx="1"/>
            <p:extLst>
              <p:ext uri="{D42A27DB-BD31-4B8C-83A1-F6EECF244321}">
                <p14:modId xmlns:p14="http://schemas.microsoft.com/office/powerpoint/2010/main" val="120480950"/>
              </p:ext>
            </p:extLst>
          </p:nvPr>
        </p:nvGraphicFramePr>
        <p:xfrm>
          <a:off x="3405189" y="1849439"/>
          <a:ext cx="5381625" cy="4029075"/>
        </p:xfrm>
        <a:graphic>
          <a:graphicData uri="http://schemas.openxmlformats.org/presentationml/2006/ole">
            <mc:AlternateContent xmlns:mc="http://schemas.openxmlformats.org/markup-compatibility/2006">
              <mc:Choice xmlns:v="urn:schemas-microsoft-com:vml" Requires="v">
                <p:oleObj spid="_x0000_s83055" name="Picture" r:id="rId3" imgW="5381640" imgH="4029120" progId="Word.Picture.8">
                  <p:embed/>
                </p:oleObj>
              </mc:Choice>
              <mc:Fallback>
                <p:oleObj name="Picture" r:id="rId3" imgW="5381640" imgH="4029120" progId="Word.Picture.8">
                  <p:embed/>
                  <p:pic>
                    <p:nvPicPr>
                      <p:cNvPr id="0" name="Picture 2"/>
                      <p:cNvPicPr>
                        <a:picLocks noChangeAspect="1" noChangeArrowheads="1"/>
                      </p:cNvPicPr>
                      <p:nvPr/>
                    </p:nvPicPr>
                    <p:blipFill>
                      <a:blip r:embed="rId4"/>
                      <a:srcRect/>
                      <a:stretch>
                        <a:fillRect/>
                      </a:stretch>
                    </p:blipFill>
                    <p:spPr bwMode="auto">
                      <a:xfrm>
                        <a:off x="3405189" y="1849439"/>
                        <a:ext cx="5381625"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TextBox 4"/>
          <p:cNvSpPr txBox="1"/>
          <p:nvPr/>
        </p:nvSpPr>
        <p:spPr>
          <a:xfrm>
            <a:off x="2783633" y="4810700"/>
            <a:ext cx="1626151" cy="830997"/>
          </a:xfrm>
          <a:prstGeom prst="rect">
            <a:avLst/>
          </a:prstGeom>
          <a:noFill/>
        </p:spPr>
        <p:txBody>
          <a:bodyPr wrap="none" rtlCol="0">
            <a:spAutoFit/>
          </a:bodyPr>
          <a:lstStyle/>
          <a:p>
            <a:r>
              <a:rPr lang="en-AU" b="1" dirty="0">
                <a:solidFill>
                  <a:srgbClr val="FF0000"/>
                </a:solidFill>
                <a:latin typeface="+mn-lt"/>
                <a:cs typeface="Arial" pitchFamily="34" charset="0"/>
              </a:rPr>
              <a:t>Conceptual</a:t>
            </a:r>
          </a:p>
          <a:p>
            <a:r>
              <a:rPr lang="en-AU" b="1" dirty="0">
                <a:solidFill>
                  <a:srgbClr val="FF0000"/>
                </a:solidFill>
                <a:latin typeface="+mn-lt"/>
                <a:cs typeface="Arial" pitchFamily="34" charset="0"/>
              </a:rPr>
              <a:t>Model</a:t>
            </a:r>
          </a:p>
        </p:txBody>
      </p:sp>
      <p:sp>
        <p:nvSpPr>
          <p:cNvPr id="2" name="Oval 1"/>
          <p:cNvSpPr/>
          <p:nvPr/>
        </p:nvSpPr>
        <p:spPr>
          <a:xfrm>
            <a:off x="4583832" y="3384086"/>
            <a:ext cx="3312368" cy="29972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5B3F67"/>
          </a:solidFill>
        </p:spPr>
        <p:txBody>
          <a:bodyPr>
            <a:normAutofit/>
          </a:bodyPr>
          <a:lstStyle/>
          <a:p>
            <a:r>
              <a:rPr lang="en-US" b="1" dirty="0">
                <a:solidFill>
                  <a:srgbClr val="F2F2F2"/>
                </a:solidFill>
              </a:rPr>
              <a:t>Activity - Importance to </a:t>
            </a:r>
            <a:r>
              <a:rPr lang="en-US" b="1" dirty="0" err="1">
                <a:solidFill>
                  <a:srgbClr val="F2F2F2"/>
                </a:solidFill>
              </a:rPr>
              <a:t>UCD</a:t>
            </a:r>
            <a:r>
              <a:rPr lang="en-US" b="1" dirty="0">
                <a:solidFill>
                  <a:srgbClr val="F2F2F2"/>
                </a:solidFill>
              </a:rPr>
              <a:t> &amp; Interface Design</a:t>
            </a:r>
            <a:endParaRPr lang="en-AU" b="1" dirty="0">
              <a:solidFill>
                <a:srgbClr val="F2F2F2"/>
              </a:solidFill>
            </a:endParaRPr>
          </a:p>
        </p:txBody>
      </p:sp>
      <p:sp>
        <p:nvSpPr>
          <p:cNvPr id="7171" name="Rectangle 3"/>
          <p:cNvSpPr>
            <a:spLocks noGrp="1" noChangeArrowheads="1"/>
          </p:cNvSpPr>
          <p:nvPr>
            <p:ph idx="1"/>
          </p:nvPr>
        </p:nvSpPr>
        <p:spPr/>
        <p:txBody>
          <a:bodyPr>
            <a:normAutofit/>
          </a:bodyPr>
          <a:lstStyle/>
          <a:p>
            <a:pPr>
              <a:lnSpc>
                <a:spcPct val="90000"/>
              </a:lnSpc>
            </a:pPr>
            <a:r>
              <a:rPr lang="en-US" dirty="0"/>
              <a:t>Now considering the importance of conceptual models:</a:t>
            </a:r>
          </a:p>
          <a:p>
            <a:pPr lvl="1">
              <a:lnSpc>
                <a:spcPct val="90000"/>
              </a:lnSpc>
            </a:pPr>
            <a:r>
              <a:rPr lang="en-US" dirty="0"/>
              <a:t>“As a designer, how will your target users interpret and interact with the information and communicate effectively using your system?”</a:t>
            </a:r>
          </a:p>
          <a:p>
            <a:pPr>
              <a:lnSpc>
                <a:spcPct val="90000"/>
              </a:lnSpc>
            </a:pPr>
            <a:r>
              <a:rPr lang="en-US" dirty="0"/>
              <a:t>Make some notes on how you should think about design and human limitations.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5B3F67"/>
          </a:solidFill>
        </p:spPr>
        <p:txBody>
          <a:bodyPr>
            <a:normAutofit/>
          </a:bodyPr>
          <a:lstStyle/>
          <a:p>
            <a:r>
              <a:rPr lang="en-US" b="1" dirty="0">
                <a:solidFill>
                  <a:srgbClr val="F2F2F2"/>
                </a:solidFill>
              </a:rPr>
              <a:t>Activity - Importance to </a:t>
            </a:r>
            <a:r>
              <a:rPr lang="en-US" b="1" dirty="0" err="1">
                <a:solidFill>
                  <a:srgbClr val="F2F2F2"/>
                </a:solidFill>
              </a:rPr>
              <a:t>UCD</a:t>
            </a:r>
            <a:r>
              <a:rPr lang="en-US" b="1" dirty="0">
                <a:solidFill>
                  <a:srgbClr val="F2F2F2"/>
                </a:solidFill>
              </a:rPr>
              <a:t> &amp; Interface Design</a:t>
            </a:r>
            <a:endParaRPr lang="en-AU" b="1" dirty="0">
              <a:solidFill>
                <a:srgbClr val="F2F2F2"/>
              </a:solidFill>
            </a:endParaRPr>
          </a:p>
        </p:txBody>
      </p:sp>
      <p:sp>
        <p:nvSpPr>
          <p:cNvPr id="7171" name="Rectangle 3"/>
          <p:cNvSpPr>
            <a:spLocks noGrp="1" noChangeArrowheads="1"/>
          </p:cNvSpPr>
          <p:nvPr>
            <p:ph idx="1"/>
          </p:nvPr>
        </p:nvSpPr>
        <p:spPr/>
        <p:txBody>
          <a:bodyPr>
            <a:normAutofit/>
          </a:bodyPr>
          <a:lstStyle/>
          <a:p>
            <a:pPr>
              <a:lnSpc>
                <a:spcPct val="90000"/>
              </a:lnSpc>
            </a:pPr>
            <a:r>
              <a:rPr lang="en-US" dirty="0"/>
              <a:t>Your answer to the question, “</a:t>
            </a:r>
            <a:r>
              <a:rPr lang="en-AU" dirty="0"/>
              <a:t>As a designer, how will your target users interpret and interact with the information and communicate effectively using your system?</a:t>
            </a:r>
            <a:r>
              <a:rPr lang="en-US" dirty="0"/>
              <a:t>” could have included points like:</a:t>
            </a:r>
          </a:p>
          <a:p>
            <a:pPr lvl="1">
              <a:lnSpc>
                <a:spcPct val="90000"/>
              </a:lnSpc>
            </a:pPr>
            <a:r>
              <a:rPr lang="en-US" dirty="0"/>
              <a:t>Your design should be supportive of abilities and compensate for limitations.</a:t>
            </a:r>
          </a:p>
          <a:p>
            <a:pPr lvl="1">
              <a:lnSpc>
                <a:spcPct val="90000"/>
              </a:lnSpc>
            </a:pPr>
            <a:r>
              <a:rPr lang="en-US" dirty="0"/>
              <a:t>Human memory is more effective if given appropriate cues.</a:t>
            </a:r>
          </a:p>
          <a:p>
            <a:pPr lvl="1">
              <a:lnSpc>
                <a:spcPct val="90000"/>
              </a:lnSpc>
            </a:pPr>
            <a:r>
              <a:rPr lang="en-US" dirty="0"/>
              <a:t>Humans need time to retrieve information – this inevitably slows down response time.</a:t>
            </a:r>
          </a:p>
          <a:p>
            <a:pPr lvl="1">
              <a:lnSpc>
                <a:spcPct val="90000"/>
              </a:lnSpc>
            </a:pPr>
            <a:r>
              <a:rPr lang="en-US" dirty="0"/>
              <a:t>Keep information within the user’s expectations. Also…</a:t>
            </a:r>
          </a:p>
          <a:p>
            <a:pPr marL="457200" lvl="1" indent="0">
              <a:lnSpc>
                <a:spcPct val="90000"/>
              </a:lnSpc>
              <a:buNone/>
            </a:pPr>
            <a:endParaRPr lang="en-US" dirty="0"/>
          </a:p>
        </p:txBody>
      </p:sp>
    </p:spTree>
    <p:extLst>
      <p:ext uri="{BB962C8B-B14F-4D97-AF65-F5344CB8AC3E}">
        <p14:creationId xmlns:p14="http://schemas.microsoft.com/office/powerpoint/2010/main" val="197711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82132"/>
            <a:ext cx="12192000" cy="1143000"/>
          </a:xfrm>
          <a:solidFill>
            <a:srgbClr val="5B3F67"/>
          </a:solidFill>
        </p:spPr>
        <p:txBody>
          <a:bodyPr>
            <a:normAutofit/>
          </a:bodyPr>
          <a:lstStyle/>
          <a:p>
            <a:r>
              <a:rPr lang="en-US" b="1" dirty="0">
                <a:solidFill>
                  <a:srgbClr val="F2F2F2"/>
                </a:solidFill>
              </a:rPr>
              <a:t>Activity - Importance to </a:t>
            </a:r>
            <a:r>
              <a:rPr lang="en-US" b="1" dirty="0" err="1">
                <a:solidFill>
                  <a:srgbClr val="F2F2F2"/>
                </a:solidFill>
              </a:rPr>
              <a:t>UCD</a:t>
            </a:r>
            <a:r>
              <a:rPr lang="en-US" b="1" dirty="0">
                <a:solidFill>
                  <a:srgbClr val="F2F2F2"/>
                </a:solidFill>
              </a:rPr>
              <a:t> &amp; Interface Design</a:t>
            </a:r>
            <a:endParaRPr lang="en-AU" b="1" dirty="0">
              <a:solidFill>
                <a:srgbClr val="F2F2F2"/>
              </a:solidFill>
            </a:endParaRPr>
          </a:p>
        </p:txBody>
      </p:sp>
      <p:sp>
        <p:nvSpPr>
          <p:cNvPr id="7171" name="Rectangle 3"/>
          <p:cNvSpPr>
            <a:spLocks noGrp="1" noChangeArrowheads="1"/>
          </p:cNvSpPr>
          <p:nvPr>
            <p:ph idx="1"/>
          </p:nvPr>
        </p:nvSpPr>
        <p:spPr/>
        <p:txBody>
          <a:bodyPr/>
          <a:lstStyle/>
          <a:p>
            <a:pPr lvl="1">
              <a:lnSpc>
                <a:spcPct val="90000"/>
              </a:lnSpc>
            </a:pPr>
            <a:r>
              <a:rPr lang="en-US" dirty="0"/>
              <a:t>Repetition and familiarity allows for skills acquisition.</a:t>
            </a:r>
          </a:p>
          <a:p>
            <a:pPr lvl="1">
              <a:lnSpc>
                <a:spcPct val="90000"/>
              </a:lnSpc>
            </a:pPr>
            <a:r>
              <a:rPr lang="en-US" dirty="0"/>
              <a:t>Consistency – the user will (and should) expect the same sequence of events for similar actions.</a:t>
            </a:r>
          </a:p>
          <a:p>
            <a:pPr lvl="1">
              <a:lnSpc>
                <a:spcPct val="90000"/>
              </a:lnSpc>
            </a:pPr>
            <a:r>
              <a:rPr lang="en-US" dirty="0"/>
              <a:t>Provide visual and audio cues to confirm that user is progressing through tasks.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chemeClr val="tx1">
                    <a:lumMod val="75000"/>
                    <a:lumOff val="25000"/>
                  </a:schemeClr>
                </a:solidFill>
              </a:rPr>
              <a:t>3</a:t>
            </a:r>
          </a:p>
        </p:txBody>
      </p:sp>
      <p:sp>
        <p:nvSpPr>
          <p:cNvPr id="3" name="Title 2"/>
          <p:cNvSpPr>
            <a:spLocks noGrp="1"/>
          </p:cNvSpPr>
          <p:nvPr>
            <p:ph type="title"/>
          </p:nvPr>
        </p:nvSpPr>
        <p:spPr/>
        <p:txBody>
          <a:bodyPr/>
          <a:lstStyle/>
          <a:p>
            <a:r>
              <a:rPr lang="en-AU" dirty="0"/>
              <a:t>colour perception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2058AA"/>
          </a:solidFill>
        </p:spPr>
        <p:txBody>
          <a:bodyPr/>
          <a:lstStyle/>
          <a:p>
            <a:r>
              <a:rPr lang="en-US" b="1" dirty="0">
                <a:solidFill>
                  <a:schemeClr val="bg1">
                    <a:lumMod val="95000"/>
                  </a:schemeClr>
                </a:solidFill>
              </a:rPr>
              <a:t>Classes of Users</a:t>
            </a:r>
            <a:endParaRPr lang="en-AU" b="1" dirty="0">
              <a:solidFill>
                <a:schemeClr val="bg1">
                  <a:lumMod val="95000"/>
                </a:schemeClr>
              </a:solidFill>
            </a:endParaRPr>
          </a:p>
        </p:txBody>
      </p:sp>
      <p:sp>
        <p:nvSpPr>
          <p:cNvPr id="7171" name="Rectangle 3"/>
          <p:cNvSpPr>
            <a:spLocks noGrp="1" noChangeArrowheads="1"/>
          </p:cNvSpPr>
          <p:nvPr>
            <p:ph idx="1"/>
          </p:nvPr>
        </p:nvSpPr>
        <p:spPr/>
        <p:txBody>
          <a:bodyPr/>
          <a:lstStyle/>
          <a:p>
            <a:pPr>
              <a:spcAft>
                <a:spcPts val="1200"/>
              </a:spcAft>
            </a:pPr>
            <a:r>
              <a:rPr lang="en-US" dirty="0"/>
              <a:t>People are only a novice for a short period of time</a:t>
            </a:r>
          </a:p>
          <a:p>
            <a:pPr>
              <a:spcAft>
                <a:spcPts val="1200"/>
              </a:spcAft>
            </a:pPr>
            <a:r>
              <a:rPr lang="en-US" dirty="0"/>
              <a:t>There are not three classes but a gradation and people will move backwards or forwards along the scale of expertise</a:t>
            </a:r>
          </a:p>
          <a:p>
            <a:pPr>
              <a:spcAft>
                <a:spcPts val="1200"/>
              </a:spcAft>
            </a:pPr>
            <a:r>
              <a:rPr lang="en-US" dirty="0"/>
              <a:t>People very quickly become experts in regularly used sections of an application.</a:t>
            </a:r>
          </a:p>
        </p:txBody>
      </p:sp>
    </p:spTree>
    <p:extLst>
      <p:ext uri="{BB962C8B-B14F-4D97-AF65-F5344CB8AC3E}">
        <p14:creationId xmlns:p14="http://schemas.microsoft.com/office/powerpoint/2010/main" val="1724490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chemeClr val="tx1">
                    <a:lumMod val="75000"/>
                    <a:lumOff val="25000"/>
                  </a:schemeClr>
                </a:solidFill>
              </a:rPr>
              <a:t>Colour</a:t>
            </a:r>
          </a:p>
        </p:txBody>
      </p:sp>
      <p:sp>
        <p:nvSpPr>
          <p:cNvPr id="3" name="Content Placeholder 2"/>
          <p:cNvSpPr>
            <a:spLocks noGrp="1"/>
          </p:cNvSpPr>
          <p:nvPr>
            <p:ph idx="1"/>
          </p:nvPr>
        </p:nvSpPr>
        <p:spPr/>
        <p:txBody>
          <a:bodyPr/>
          <a:lstStyle/>
          <a:p>
            <a:pPr>
              <a:lnSpc>
                <a:spcPct val="90000"/>
              </a:lnSpc>
            </a:pPr>
            <a:r>
              <a:rPr lang="en-US" dirty="0" err="1"/>
              <a:t>Colour</a:t>
            </a:r>
            <a:r>
              <a:rPr lang="en-US" dirty="0"/>
              <a:t> is best perceived where there are more cones (centre of the retina) and worst where there are more rods (periphery of the retina).</a:t>
            </a:r>
          </a:p>
          <a:p>
            <a:pPr lvl="1">
              <a:lnSpc>
                <a:spcPct val="90000"/>
              </a:lnSpc>
              <a:spcAft>
                <a:spcPts val="1200"/>
              </a:spcAft>
            </a:pPr>
            <a:r>
              <a:rPr lang="en-US" dirty="0" err="1"/>
              <a:t>Colour</a:t>
            </a:r>
            <a:r>
              <a:rPr lang="en-US" dirty="0"/>
              <a:t> is therefore better used in the centre of the screen rather than on the outside.</a:t>
            </a:r>
          </a:p>
          <a:p>
            <a:pPr>
              <a:lnSpc>
                <a:spcPct val="90000"/>
              </a:lnSpc>
              <a:spcAft>
                <a:spcPts val="1200"/>
              </a:spcAft>
            </a:pPr>
            <a:r>
              <a:rPr lang="en-US" dirty="0"/>
              <a:t>Most cones (96%) are red &amp; green, so distinguishing shades of blue is lower than shades of red/green.</a:t>
            </a:r>
            <a:endParaRPr lang="en-AU"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Activity - Colour</a:t>
            </a:r>
          </a:p>
        </p:txBody>
      </p:sp>
      <p:sp>
        <p:nvSpPr>
          <p:cNvPr id="3" name="Content Placeholder 2"/>
          <p:cNvSpPr>
            <a:spLocks noGrp="1"/>
          </p:cNvSpPr>
          <p:nvPr>
            <p:ph idx="1"/>
          </p:nvPr>
        </p:nvSpPr>
        <p:spPr/>
        <p:txBody>
          <a:bodyPr/>
          <a:lstStyle/>
          <a:p>
            <a:pPr>
              <a:lnSpc>
                <a:spcPct val="90000"/>
              </a:lnSpc>
            </a:pPr>
            <a:r>
              <a:rPr lang="en-US" dirty="0"/>
              <a:t>Therefore, blue text is harder to read than any other </a:t>
            </a:r>
            <a:r>
              <a:rPr lang="en-AU" dirty="0"/>
              <a:t>colour</a:t>
            </a:r>
            <a:r>
              <a:rPr lang="en-US" dirty="0"/>
              <a:t>. Why are WWW links blue?</a:t>
            </a:r>
          </a:p>
          <a:p>
            <a:pPr>
              <a:buNone/>
            </a:pPr>
            <a:endParaRPr lang="en-AU" dirty="0"/>
          </a:p>
        </p:txBody>
      </p:sp>
      <p:sp>
        <p:nvSpPr>
          <p:cNvPr id="4" name="Rectangle 3"/>
          <p:cNvSpPr/>
          <p:nvPr/>
        </p:nvSpPr>
        <p:spPr>
          <a:xfrm>
            <a:off x="2524100" y="2516836"/>
            <a:ext cx="7143800" cy="128588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dirty="0"/>
              <a:t>This writing is white on blue</a:t>
            </a:r>
          </a:p>
        </p:txBody>
      </p:sp>
      <p:sp>
        <p:nvSpPr>
          <p:cNvPr id="5" name="Rectangle 4"/>
          <p:cNvSpPr/>
          <p:nvPr/>
        </p:nvSpPr>
        <p:spPr>
          <a:xfrm>
            <a:off x="2524100" y="4231348"/>
            <a:ext cx="7143800" cy="1285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dirty="0">
                <a:solidFill>
                  <a:srgbClr val="0070C0"/>
                </a:solidFill>
              </a:rPr>
              <a:t>This writing is blue on white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Activity - Colour</a:t>
            </a:r>
          </a:p>
        </p:txBody>
      </p:sp>
      <p:sp>
        <p:nvSpPr>
          <p:cNvPr id="3" name="Content Placeholder 2"/>
          <p:cNvSpPr>
            <a:spLocks noGrp="1"/>
          </p:cNvSpPr>
          <p:nvPr>
            <p:ph idx="1"/>
          </p:nvPr>
        </p:nvSpPr>
        <p:spPr/>
        <p:txBody>
          <a:bodyPr/>
          <a:lstStyle/>
          <a:p>
            <a:r>
              <a:rPr lang="en-AU" dirty="0"/>
              <a:t>What do you see here?</a:t>
            </a:r>
          </a:p>
        </p:txBody>
      </p:sp>
      <p:grpSp>
        <p:nvGrpSpPr>
          <p:cNvPr id="4" name="Group 21"/>
          <p:cNvGrpSpPr>
            <a:grpSpLocks/>
          </p:cNvGrpSpPr>
          <p:nvPr/>
        </p:nvGrpSpPr>
        <p:grpSpPr bwMode="auto">
          <a:xfrm>
            <a:off x="2238348" y="2060848"/>
            <a:ext cx="7715304" cy="3559276"/>
            <a:chOff x="1056" y="912"/>
            <a:chExt cx="4848" cy="2832"/>
          </a:xfrm>
        </p:grpSpPr>
        <p:sp>
          <p:nvSpPr>
            <p:cNvPr id="6" name="Rectangle 4"/>
            <p:cNvSpPr>
              <a:spLocks noChangeArrowheads="1"/>
            </p:cNvSpPr>
            <p:nvPr/>
          </p:nvSpPr>
          <p:spPr bwMode="auto">
            <a:xfrm>
              <a:off x="1056" y="912"/>
              <a:ext cx="4848" cy="2832"/>
            </a:xfrm>
            <a:prstGeom prst="rect">
              <a:avLst/>
            </a:prstGeom>
            <a:solidFill>
              <a:srgbClr val="000000"/>
            </a:solidFill>
            <a:ln w="9525">
              <a:solidFill>
                <a:schemeClr val="tx1"/>
              </a:solidFill>
              <a:miter lim="800000"/>
              <a:headEnd/>
              <a:tailEnd/>
            </a:ln>
            <a:effectLst/>
          </p:spPr>
          <p:txBody>
            <a:bodyPr wrap="none" anchor="ctr"/>
            <a:lstStyle/>
            <a:p>
              <a:endParaRPr lang="en-AU"/>
            </a:p>
          </p:txBody>
        </p:sp>
        <p:sp>
          <p:nvSpPr>
            <p:cNvPr id="7" name="Rectangle 5"/>
            <p:cNvSpPr>
              <a:spLocks noChangeArrowheads="1"/>
            </p:cNvSpPr>
            <p:nvPr/>
          </p:nvSpPr>
          <p:spPr bwMode="auto">
            <a:xfrm>
              <a:off x="1344" y="1104"/>
              <a:ext cx="288" cy="2448"/>
            </a:xfrm>
            <a:prstGeom prst="rect">
              <a:avLst/>
            </a:prstGeom>
            <a:solidFill>
              <a:srgbClr val="FF0000"/>
            </a:solidFill>
            <a:ln w="9525">
              <a:noFill/>
              <a:miter lim="800000"/>
              <a:headEnd/>
              <a:tailEnd/>
            </a:ln>
            <a:effectLst/>
          </p:spPr>
          <p:txBody>
            <a:bodyPr wrap="none" anchor="ctr"/>
            <a:lstStyle/>
            <a:p>
              <a:endParaRPr lang="en-AU"/>
            </a:p>
          </p:txBody>
        </p:sp>
        <p:sp>
          <p:nvSpPr>
            <p:cNvPr id="8" name="Rectangle 6"/>
            <p:cNvSpPr>
              <a:spLocks noChangeArrowheads="1"/>
            </p:cNvSpPr>
            <p:nvPr/>
          </p:nvSpPr>
          <p:spPr bwMode="auto">
            <a:xfrm>
              <a:off x="1632" y="1104"/>
              <a:ext cx="288" cy="2448"/>
            </a:xfrm>
            <a:prstGeom prst="rect">
              <a:avLst/>
            </a:prstGeom>
            <a:solidFill>
              <a:srgbClr val="0000FF"/>
            </a:solidFill>
            <a:ln w="9525">
              <a:noFill/>
              <a:miter lim="800000"/>
              <a:headEnd/>
              <a:tailEnd/>
            </a:ln>
            <a:effectLst/>
          </p:spPr>
          <p:txBody>
            <a:bodyPr wrap="none" anchor="ctr"/>
            <a:lstStyle/>
            <a:p>
              <a:endParaRPr lang="en-AU"/>
            </a:p>
          </p:txBody>
        </p:sp>
        <p:sp>
          <p:nvSpPr>
            <p:cNvPr id="9" name="Rectangle 7"/>
            <p:cNvSpPr>
              <a:spLocks noChangeArrowheads="1"/>
            </p:cNvSpPr>
            <p:nvPr/>
          </p:nvSpPr>
          <p:spPr bwMode="auto">
            <a:xfrm>
              <a:off x="1920" y="1104"/>
              <a:ext cx="288" cy="2448"/>
            </a:xfrm>
            <a:prstGeom prst="rect">
              <a:avLst/>
            </a:prstGeom>
            <a:solidFill>
              <a:srgbClr val="FF0000"/>
            </a:solidFill>
            <a:ln w="9525">
              <a:noFill/>
              <a:miter lim="800000"/>
              <a:headEnd/>
              <a:tailEnd/>
            </a:ln>
            <a:effectLst/>
          </p:spPr>
          <p:txBody>
            <a:bodyPr wrap="none" anchor="ctr"/>
            <a:lstStyle/>
            <a:p>
              <a:endParaRPr lang="en-AU"/>
            </a:p>
          </p:txBody>
        </p:sp>
        <p:sp>
          <p:nvSpPr>
            <p:cNvPr id="10" name="Rectangle 8"/>
            <p:cNvSpPr>
              <a:spLocks noChangeArrowheads="1"/>
            </p:cNvSpPr>
            <p:nvPr/>
          </p:nvSpPr>
          <p:spPr bwMode="auto">
            <a:xfrm>
              <a:off x="2208" y="1104"/>
              <a:ext cx="288" cy="2448"/>
            </a:xfrm>
            <a:prstGeom prst="rect">
              <a:avLst/>
            </a:prstGeom>
            <a:solidFill>
              <a:srgbClr val="0000FF"/>
            </a:solidFill>
            <a:ln w="9525">
              <a:noFill/>
              <a:miter lim="800000"/>
              <a:headEnd/>
              <a:tailEnd/>
            </a:ln>
            <a:effectLst/>
          </p:spPr>
          <p:txBody>
            <a:bodyPr wrap="none" anchor="ctr"/>
            <a:lstStyle/>
            <a:p>
              <a:endParaRPr lang="en-AU"/>
            </a:p>
          </p:txBody>
        </p:sp>
        <p:sp>
          <p:nvSpPr>
            <p:cNvPr id="11" name="Rectangle 9"/>
            <p:cNvSpPr>
              <a:spLocks noChangeArrowheads="1"/>
            </p:cNvSpPr>
            <p:nvPr/>
          </p:nvSpPr>
          <p:spPr bwMode="auto">
            <a:xfrm>
              <a:off x="2496" y="1104"/>
              <a:ext cx="288" cy="2448"/>
            </a:xfrm>
            <a:prstGeom prst="rect">
              <a:avLst/>
            </a:prstGeom>
            <a:solidFill>
              <a:srgbClr val="FF0000"/>
            </a:solidFill>
            <a:ln w="9525">
              <a:noFill/>
              <a:miter lim="800000"/>
              <a:headEnd/>
              <a:tailEnd/>
            </a:ln>
            <a:effectLst/>
          </p:spPr>
          <p:txBody>
            <a:bodyPr wrap="none" anchor="ctr"/>
            <a:lstStyle/>
            <a:p>
              <a:endParaRPr lang="en-AU"/>
            </a:p>
          </p:txBody>
        </p:sp>
        <p:sp>
          <p:nvSpPr>
            <p:cNvPr id="12" name="Rectangle 10"/>
            <p:cNvSpPr>
              <a:spLocks noChangeArrowheads="1"/>
            </p:cNvSpPr>
            <p:nvPr/>
          </p:nvSpPr>
          <p:spPr bwMode="auto">
            <a:xfrm>
              <a:off x="2784" y="1104"/>
              <a:ext cx="288" cy="2448"/>
            </a:xfrm>
            <a:prstGeom prst="rect">
              <a:avLst/>
            </a:prstGeom>
            <a:solidFill>
              <a:srgbClr val="0000FF"/>
            </a:solidFill>
            <a:ln w="9525">
              <a:noFill/>
              <a:miter lim="800000"/>
              <a:headEnd/>
              <a:tailEnd/>
            </a:ln>
            <a:effectLst/>
          </p:spPr>
          <p:txBody>
            <a:bodyPr wrap="none" anchor="ctr"/>
            <a:lstStyle/>
            <a:p>
              <a:endParaRPr lang="en-AU"/>
            </a:p>
          </p:txBody>
        </p:sp>
        <p:sp>
          <p:nvSpPr>
            <p:cNvPr id="13" name="Rectangle 11"/>
            <p:cNvSpPr>
              <a:spLocks noChangeArrowheads="1"/>
            </p:cNvSpPr>
            <p:nvPr/>
          </p:nvSpPr>
          <p:spPr bwMode="auto">
            <a:xfrm>
              <a:off x="3072" y="1104"/>
              <a:ext cx="288" cy="2448"/>
            </a:xfrm>
            <a:prstGeom prst="rect">
              <a:avLst/>
            </a:prstGeom>
            <a:solidFill>
              <a:srgbClr val="FF0000"/>
            </a:solidFill>
            <a:ln w="9525">
              <a:noFill/>
              <a:miter lim="800000"/>
              <a:headEnd/>
              <a:tailEnd/>
            </a:ln>
            <a:effectLst/>
          </p:spPr>
          <p:txBody>
            <a:bodyPr wrap="none" anchor="ctr"/>
            <a:lstStyle/>
            <a:p>
              <a:endParaRPr lang="en-AU"/>
            </a:p>
          </p:txBody>
        </p:sp>
        <p:sp>
          <p:nvSpPr>
            <p:cNvPr id="14" name="Rectangle 12"/>
            <p:cNvSpPr>
              <a:spLocks noChangeArrowheads="1"/>
            </p:cNvSpPr>
            <p:nvPr/>
          </p:nvSpPr>
          <p:spPr bwMode="auto">
            <a:xfrm>
              <a:off x="3360" y="1104"/>
              <a:ext cx="288" cy="2448"/>
            </a:xfrm>
            <a:prstGeom prst="rect">
              <a:avLst/>
            </a:prstGeom>
            <a:solidFill>
              <a:srgbClr val="0000FF"/>
            </a:solidFill>
            <a:ln w="9525">
              <a:noFill/>
              <a:miter lim="800000"/>
              <a:headEnd/>
              <a:tailEnd/>
            </a:ln>
            <a:effectLst/>
          </p:spPr>
          <p:txBody>
            <a:bodyPr wrap="none" anchor="ctr"/>
            <a:lstStyle/>
            <a:p>
              <a:endParaRPr lang="en-AU"/>
            </a:p>
          </p:txBody>
        </p:sp>
        <p:sp>
          <p:nvSpPr>
            <p:cNvPr id="15" name="Rectangle 13"/>
            <p:cNvSpPr>
              <a:spLocks noChangeArrowheads="1"/>
            </p:cNvSpPr>
            <p:nvPr/>
          </p:nvSpPr>
          <p:spPr bwMode="auto">
            <a:xfrm>
              <a:off x="3648" y="1104"/>
              <a:ext cx="288" cy="2448"/>
            </a:xfrm>
            <a:prstGeom prst="rect">
              <a:avLst/>
            </a:prstGeom>
            <a:solidFill>
              <a:srgbClr val="FF0000"/>
            </a:solidFill>
            <a:ln w="9525">
              <a:noFill/>
              <a:miter lim="800000"/>
              <a:headEnd/>
              <a:tailEnd/>
            </a:ln>
            <a:effectLst/>
          </p:spPr>
          <p:txBody>
            <a:bodyPr wrap="none" anchor="ctr"/>
            <a:lstStyle/>
            <a:p>
              <a:endParaRPr lang="en-AU"/>
            </a:p>
          </p:txBody>
        </p:sp>
        <p:sp>
          <p:nvSpPr>
            <p:cNvPr id="16" name="Rectangle 14"/>
            <p:cNvSpPr>
              <a:spLocks noChangeArrowheads="1"/>
            </p:cNvSpPr>
            <p:nvPr/>
          </p:nvSpPr>
          <p:spPr bwMode="auto">
            <a:xfrm>
              <a:off x="3936" y="1104"/>
              <a:ext cx="288" cy="2448"/>
            </a:xfrm>
            <a:prstGeom prst="rect">
              <a:avLst/>
            </a:prstGeom>
            <a:solidFill>
              <a:srgbClr val="0000FF"/>
            </a:solidFill>
            <a:ln w="9525">
              <a:noFill/>
              <a:miter lim="800000"/>
              <a:headEnd/>
              <a:tailEnd/>
            </a:ln>
            <a:effectLst/>
          </p:spPr>
          <p:txBody>
            <a:bodyPr wrap="none" anchor="ctr"/>
            <a:lstStyle/>
            <a:p>
              <a:endParaRPr lang="en-AU"/>
            </a:p>
          </p:txBody>
        </p:sp>
        <p:sp>
          <p:nvSpPr>
            <p:cNvPr id="17" name="Rectangle 15"/>
            <p:cNvSpPr>
              <a:spLocks noChangeArrowheads="1"/>
            </p:cNvSpPr>
            <p:nvPr/>
          </p:nvSpPr>
          <p:spPr bwMode="auto">
            <a:xfrm>
              <a:off x="4224" y="1104"/>
              <a:ext cx="288" cy="2448"/>
            </a:xfrm>
            <a:prstGeom prst="rect">
              <a:avLst/>
            </a:prstGeom>
            <a:solidFill>
              <a:srgbClr val="FF0000"/>
            </a:solidFill>
            <a:ln w="9525">
              <a:noFill/>
              <a:miter lim="800000"/>
              <a:headEnd/>
              <a:tailEnd/>
            </a:ln>
            <a:effectLst/>
          </p:spPr>
          <p:txBody>
            <a:bodyPr wrap="none" anchor="ctr"/>
            <a:lstStyle/>
            <a:p>
              <a:endParaRPr lang="en-AU"/>
            </a:p>
          </p:txBody>
        </p:sp>
        <p:sp>
          <p:nvSpPr>
            <p:cNvPr id="18" name="Rectangle 16"/>
            <p:cNvSpPr>
              <a:spLocks noChangeArrowheads="1"/>
            </p:cNvSpPr>
            <p:nvPr/>
          </p:nvSpPr>
          <p:spPr bwMode="auto">
            <a:xfrm>
              <a:off x="4512" y="1104"/>
              <a:ext cx="288" cy="2448"/>
            </a:xfrm>
            <a:prstGeom prst="rect">
              <a:avLst/>
            </a:prstGeom>
            <a:solidFill>
              <a:srgbClr val="0000FF"/>
            </a:solidFill>
            <a:ln w="9525">
              <a:noFill/>
              <a:miter lim="800000"/>
              <a:headEnd/>
              <a:tailEnd/>
            </a:ln>
            <a:effectLst/>
          </p:spPr>
          <p:txBody>
            <a:bodyPr wrap="none" anchor="ctr"/>
            <a:lstStyle/>
            <a:p>
              <a:endParaRPr lang="en-AU"/>
            </a:p>
          </p:txBody>
        </p:sp>
        <p:sp>
          <p:nvSpPr>
            <p:cNvPr id="19" name="Rectangle 17"/>
            <p:cNvSpPr>
              <a:spLocks noChangeArrowheads="1"/>
            </p:cNvSpPr>
            <p:nvPr/>
          </p:nvSpPr>
          <p:spPr bwMode="auto">
            <a:xfrm>
              <a:off x="4800" y="1104"/>
              <a:ext cx="288" cy="2448"/>
            </a:xfrm>
            <a:prstGeom prst="rect">
              <a:avLst/>
            </a:prstGeom>
            <a:solidFill>
              <a:srgbClr val="FF0000"/>
            </a:solidFill>
            <a:ln w="9525">
              <a:noFill/>
              <a:miter lim="800000"/>
              <a:headEnd/>
              <a:tailEnd/>
            </a:ln>
            <a:effectLst/>
          </p:spPr>
          <p:txBody>
            <a:bodyPr wrap="none" anchor="ctr"/>
            <a:lstStyle/>
            <a:p>
              <a:endParaRPr lang="en-AU"/>
            </a:p>
          </p:txBody>
        </p:sp>
        <p:sp>
          <p:nvSpPr>
            <p:cNvPr id="20" name="Rectangle 18"/>
            <p:cNvSpPr>
              <a:spLocks noChangeArrowheads="1"/>
            </p:cNvSpPr>
            <p:nvPr/>
          </p:nvSpPr>
          <p:spPr bwMode="auto">
            <a:xfrm>
              <a:off x="5088" y="1104"/>
              <a:ext cx="288" cy="2448"/>
            </a:xfrm>
            <a:prstGeom prst="rect">
              <a:avLst/>
            </a:prstGeom>
            <a:solidFill>
              <a:srgbClr val="0000FF"/>
            </a:solidFill>
            <a:ln w="9525">
              <a:noFill/>
              <a:miter lim="800000"/>
              <a:headEnd/>
              <a:tailEnd/>
            </a:ln>
            <a:effectLst/>
          </p:spPr>
          <p:txBody>
            <a:bodyPr wrap="none" anchor="ctr"/>
            <a:lstStyle/>
            <a:p>
              <a:endParaRPr lang="en-AU"/>
            </a:p>
          </p:txBody>
        </p:sp>
        <p:sp>
          <p:nvSpPr>
            <p:cNvPr id="21" name="Rectangle 19"/>
            <p:cNvSpPr>
              <a:spLocks noChangeArrowheads="1"/>
            </p:cNvSpPr>
            <p:nvPr/>
          </p:nvSpPr>
          <p:spPr bwMode="auto">
            <a:xfrm>
              <a:off x="5376" y="1104"/>
              <a:ext cx="288" cy="2448"/>
            </a:xfrm>
            <a:prstGeom prst="rect">
              <a:avLst/>
            </a:prstGeom>
            <a:solidFill>
              <a:srgbClr val="FF0000"/>
            </a:solidFill>
            <a:ln w="9525">
              <a:noFill/>
              <a:miter lim="800000"/>
              <a:headEnd/>
              <a:tailEnd/>
            </a:ln>
            <a:effectLst/>
          </p:spPr>
          <p:txBody>
            <a:bodyPr wrap="none" anchor="ctr"/>
            <a:lstStyle/>
            <a:p>
              <a:endParaRPr lang="en-AU"/>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Activity - Colour Use</a:t>
            </a:r>
          </a:p>
        </p:txBody>
      </p:sp>
      <p:sp>
        <p:nvSpPr>
          <p:cNvPr id="3" name="Content Placeholder 2"/>
          <p:cNvSpPr>
            <a:spLocks noGrp="1"/>
          </p:cNvSpPr>
          <p:nvPr>
            <p:ph idx="1"/>
          </p:nvPr>
        </p:nvSpPr>
        <p:spPr/>
        <p:txBody>
          <a:bodyPr/>
          <a:lstStyle/>
          <a:p>
            <a:r>
              <a:rPr lang="en-US" dirty="0"/>
              <a:t>When should </a:t>
            </a:r>
            <a:r>
              <a:rPr lang="en-US" dirty="0" err="1"/>
              <a:t>colour</a:t>
            </a:r>
            <a:r>
              <a:rPr lang="en-US" dirty="0"/>
              <a:t> be used?</a:t>
            </a:r>
          </a:p>
          <a:p>
            <a:pPr lvl="1"/>
            <a:r>
              <a:rPr lang="en-US" dirty="0"/>
              <a:t>Attracting attention</a:t>
            </a:r>
          </a:p>
          <a:p>
            <a:pPr lvl="1"/>
            <a:r>
              <a:rPr lang="en-US" dirty="0"/>
              <a:t>Grouping information</a:t>
            </a:r>
          </a:p>
          <a:p>
            <a:pPr lvl="1"/>
            <a:r>
              <a:rPr lang="en-US" dirty="0"/>
              <a:t>Indicating value</a:t>
            </a:r>
          </a:p>
          <a:p>
            <a:pPr lvl="1"/>
            <a:r>
              <a:rPr lang="en-US" dirty="0"/>
              <a:t>Aesthetic satisfaction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REPLACE Colour Use</a:t>
            </a:r>
          </a:p>
        </p:txBody>
      </p:sp>
      <p:sp>
        <p:nvSpPr>
          <p:cNvPr id="3" name="Content Placeholder 2"/>
          <p:cNvSpPr>
            <a:spLocks noGrp="1"/>
          </p:cNvSpPr>
          <p:nvPr>
            <p:ph idx="1"/>
          </p:nvPr>
        </p:nvSpPr>
        <p:spPr/>
        <p:txBody>
          <a:bodyPr/>
          <a:lstStyle/>
          <a:p>
            <a:r>
              <a:rPr lang="en-US" dirty="0">
                <a:solidFill>
                  <a:srgbClr val="FF0000"/>
                </a:solidFill>
              </a:rPr>
              <a:t>Example:</a:t>
            </a:r>
          </a:p>
          <a:p>
            <a:endParaRPr lang="en-US" dirty="0"/>
          </a:p>
        </p:txBody>
      </p:sp>
      <p:pic>
        <p:nvPicPr>
          <p:cNvPr id="4" name="Monument Valley - Chapter I - Walkthrough {Gameplay %2F HD}">
            <a:hlinkClick r:id="" action="ppaction://media"/>
            <a:extLst>
              <a:ext uri="{FF2B5EF4-FFF2-40B4-BE49-F238E27FC236}">
                <a16:creationId xmlns:a16="http://schemas.microsoft.com/office/drawing/2014/main" id="{62CDE997-99DB-47CB-BE6E-0E1279E97B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9516" y="1844824"/>
            <a:ext cx="8712968" cy="4901044"/>
          </a:xfrm>
          <a:prstGeom prst="rect">
            <a:avLst/>
          </a:prstGeom>
        </p:spPr>
      </p:pic>
    </p:spTree>
    <p:extLst>
      <p:ext uri="{BB962C8B-B14F-4D97-AF65-F5344CB8AC3E}">
        <p14:creationId xmlns:p14="http://schemas.microsoft.com/office/powerpoint/2010/main" val="382207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fullScrn="1">
              <p:cMediaNode vol="80000">
                <p:cTn id="12"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Colour Perception</a:t>
            </a:r>
          </a:p>
        </p:txBody>
      </p:sp>
      <p:sp>
        <p:nvSpPr>
          <p:cNvPr id="3" name="Content Placeholder 2"/>
          <p:cNvSpPr>
            <a:spLocks noGrp="1"/>
          </p:cNvSpPr>
          <p:nvPr>
            <p:ph idx="1"/>
          </p:nvPr>
        </p:nvSpPr>
        <p:spPr/>
        <p:txBody>
          <a:bodyPr/>
          <a:lstStyle/>
          <a:p>
            <a:r>
              <a:rPr lang="en-US" dirty="0" err="1"/>
              <a:t>Chromostereopsis</a:t>
            </a:r>
            <a:r>
              <a:rPr lang="en-US" dirty="0"/>
              <a:t> means that blue is perceived further away than red.</a:t>
            </a:r>
          </a:p>
          <a:p>
            <a:pPr lvl="1"/>
            <a:r>
              <a:rPr lang="en-US" dirty="0"/>
              <a:t>Never put red and blue next to each other</a:t>
            </a:r>
          </a:p>
          <a:p>
            <a:endParaRPr lang="en-US" dirty="0"/>
          </a:p>
          <a:p>
            <a:r>
              <a:rPr lang="en-US" dirty="0"/>
              <a:t>About 8% of males and 1% of females have red/green </a:t>
            </a:r>
            <a:r>
              <a:rPr lang="en-US" dirty="0" err="1"/>
              <a:t>colour</a:t>
            </a:r>
            <a:r>
              <a:rPr lang="en-US" dirty="0"/>
              <a:t> blindness.</a:t>
            </a:r>
          </a:p>
          <a:p>
            <a:pPr lvl="1"/>
            <a:r>
              <a:rPr lang="en-AU" dirty="0"/>
              <a:t>Be careful with how you use red and green within an interface.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Colour Perception</a:t>
            </a:r>
          </a:p>
        </p:txBody>
      </p:sp>
      <p:sp>
        <p:nvSpPr>
          <p:cNvPr id="5" name="Rectangle 4"/>
          <p:cNvSpPr/>
          <p:nvPr/>
        </p:nvSpPr>
        <p:spPr>
          <a:xfrm>
            <a:off x="2524100" y="2791188"/>
            <a:ext cx="7143800" cy="12858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dirty="0">
                <a:solidFill>
                  <a:srgbClr val="0000FF"/>
                </a:solidFill>
              </a:rPr>
              <a:t>This writing is blue on red</a:t>
            </a:r>
          </a:p>
        </p:txBody>
      </p:sp>
      <p:sp>
        <p:nvSpPr>
          <p:cNvPr id="6" name="Rectangle 5"/>
          <p:cNvSpPr/>
          <p:nvPr/>
        </p:nvSpPr>
        <p:spPr>
          <a:xfrm>
            <a:off x="2524100" y="4365104"/>
            <a:ext cx="7143800" cy="128588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dirty="0">
                <a:solidFill>
                  <a:srgbClr val="FF0000"/>
                </a:solidFill>
              </a:rPr>
              <a:t>This writing is red on green</a:t>
            </a:r>
          </a:p>
        </p:txBody>
      </p:sp>
      <p:sp>
        <p:nvSpPr>
          <p:cNvPr id="7" name="Rectangle 6"/>
          <p:cNvSpPr/>
          <p:nvPr/>
        </p:nvSpPr>
        <p:spPr>
          <a:xfrm>
            <a:off x="2524100" y="1268760"/>
            <a:ext cx="7143800" cy="1285884"/>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dirty="0">
                <a:solidFill>
                  <a:srgbClr val="FF0000"/>
                </a:solidFill>
              </a:rPr>
              <a:t>This writing is red on blue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Perception</a:t>
            </a:r>
          </a:p>
        </p:txBody>
      </p:sp>
      <p:pic>
        <p:nvPicPr>
          <p:cNvPr id="4" name="Picture 3" descr="attachment1.jpg"/>
          <p:cNvPicPr>
            <a:picLocks noChangeAspect="1"/>
          </p:cNvPicPr>
          <p:nvPr/>
        </p:nvPicPr>
        <p:blipFill>
          <a:blip r:embed="rId2" cstate="print"/>
          <a:srcRect b="18423"/>
          <a:stretch>
            <a:fillRect/>
          </a:stretch>
        </p:blipFill>
        <p:spPr>
          <a:xfrm>
            <a:off x="2969559" y="1203512"/>
            <a:ext cx="6252882" cy="3825689"/>
          </a:xfrm>
          <a:prstGeom prst="rect">
            <a:avLst/>
          </a:prstGeom>
        </p:spPr>
      </p:pic>
      <p:sp>
        <p:nvSpPr>
          <p:cNvPr id="5" name="TextBox 4"/>
          <p:cNvSpPr txBox="1"/>
          <p:nvPr/>
        </p:nvSpPr>
        <p:spPr>
          <a:xfrm>
            <a:off x="4623106" y="4953001"/>
            <a:ext cx="2855590" cy="461665"/>
          </a:xfrm>
          <a:prstGeom prst="rect">
            <a:avLst/>
          </a:prstGeom>
          <a:noFill/>
        </p:spPr>
        <p:txBody>
          <a:bodyPr wrap="none" rtlCol="0">
            <a:spAutoFit/>
          </a:bodyPr>
          <a:lstStyle/>
          <a:p>
            <a:r>
              <a:rPr lang="en-AU" dirty="0">
                <a:latin typeface="+mn-lt"/>
              </a:rPr>
              <a:t>Count the black dots!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Perception</a:t>
            </a:r>
          </a:p>
        </p:txBody>
      </p:sp>
      <p:pic>
        <p:nvPicPr>
          <p:cNvPr id="5" name="Picture 4" descr="attachment2.jpg"/>
          <p:cNvPicPr>
            <a:picLocks noChangeAspect="1"/>
          </p:cNvPicPr>
          <p:nvPr/>
        </p:nvPicPr>
        <p:blipFill>
          <a:blip r:embed="rId2" cstate="print"/>
          <a:srcRect b="19425"/>
          <a:stretch>
            <a:fillRect/>
          </a:stretch>
        </p:blipFill>
        <p:spPr>
          <a:xfrm>
            <a:off x="2873189" y="1210236"/>
            <a:ext cx="6445625" cy="3895165"/>
          </a:xfrm>
          <a:prstGeom prst="rect">
            <a:avLst/>
          </a:prstGeom>
        </p:spPr>
      </p:pic>
      <p:sp>
        <p:nvSpPr>
          <p:cNvPr id="4" name="TextBox 3"/>
          <p:cNvSpPr txBox="1"/>
          <p:nvPr/>
        </p:nvSpPr>
        <p:spPr>
          <a:xfrm>
            <a:off x="2961144" y="5105401"/>
            <a:ext cx="6269715" cy="461665"/>
          </a:xfrm>
          <a:prstGeom prst="rect">
            <a:avLst/>
          </a:prstGeom>
          <a:noFill/>
        </p:spPr>
        <p:txBody>
          <a:bodyPr wrap="none" rtlCol="0">
            <a:spAutoFit/>
          </a:bodyPr>
          <a:lstStyle/>
          <a:p>
            <a:r>
              <a:rPr lang="en-AU" dirty="0">
                <a:latin typeface="+mn-lt"/>
              </a:rPr>
              <a:t>Are the horizontal lines parallel or do they slope?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Perception</a:t>
            </a:r>
          </a:p>
        </p:txBody>
      </p:sp>
      <p:pic>
        <p:nvPicPr>
          <p:cNvPr id="5" name="Picture 4" descr="attachment3.jpg"/>
          <p:cNvPicPr>
            <a:picLocks noChangeAspect="1"/>
          </p:cNvPicPr>
          <p:nvPr/>
        </p:nvPicPr>
        <p:blipFill>
          <a:blip r:embed="rId2" cstate="print"/>
          <a:srcRect b="19464"/>
          <a:stretch>
            <a:fillRect/>
          </a:stretch>
        </p:blipFill>
        <p:spPr>
          <a:xfrm>
            <a:off x="2864225" y="1277472"/>
            <a:ext cx="6463553" cy="3904129"/>
          </a:xfrm>
          <a:prstGeom prst="rect">
            <a:avLst/>
          </a:prstGeom>
        </p:spPr>
      </p:pic>
      <p:sp>
        <p:nvSpPr>
          <p:cNvPr id="4" name="TextBox 3"/>
          <p:cNvSpPr txBox="1"/>
          <p:nvPr/>
        </p:nvSpPr>
        <p:spPr>
          <a:xfrm>
            <a:off x="3499377" y="5181601"/>
            <a:ext cx="5249835" cy="461665"/>
          </a:xfrm>
          <a:prstGeom prst="rect">
            <a:avLst/>
          </a:prstGeom>
          <a:noFill/>
        </p:spPr>
        <p:txBody>
          <a:bodyPr wrap="none" rtlCol="0">
            <a:spAutoFit/>
          </a:bodyPr>
          <a:lstStyle/>
          <a:p>
            <a:r>
              <a:rPr lang="en-AU" dirty="0">
                <a:latin typeface="+mn-lt"/>
              </a:rPr>
              <a:t>How many legs does this elephant have?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2058AA"/>
          </a:solidFill>
        </p:spPr>
        <p:txBody>
          <a:bodyPr/>
          <a:lstStyle/>
          <a:p>
            <a:r>
              <a:rPr lang="en-US" b="1" dirty="0">
                <a:solidFill>
                  <a:srgbClr val="F2F2F2"/>
                </a:solidFill>
              </a:rPr>
              <a:t>Personas</a:t>
            </a:r>
            <a:endParaRPr lang="en-AU" b="1" dirty="0">
              <a:solidFill>
                <a:srgbClr val="F2F2F2"/>
              </a:solidFill>
            </a:endParaRPr>
          </a:p>
        </p:txBody>
      </p:sp>
      <p:sp>
        <p:nvSpPr>
          <p:cNvPr id="7171" name="Rectangle 3"/>
          <p:cNvSpPr>
            <a:spLocks noGrp="1" noChangeArrowheads="1"/>
          </p:cNvSpPr>
          <p:nvPr>
            <p:ph idx="1"/>
          </p:nvPr>
        </p:nvSpPr>
        <p:spPr/>
        <p:txBody>
          <a:bodyPr/>
          <a:lstStyle/>
          <a:p>
            <a:pPr>
              <a:spcAft>
                <a:spcPts val="1200"/>
              </a:spcAft>
            </a:pPr>
            <a:r>
              <a:rPr lang="en-US" dirty="0"/>
              <a:t>Personas are used to develop a precise description of users and their requirements.</a:t>
            </a:r>
          </a:p>
          <a:p>
            <a:pPr>
              <a:spcAft>
                <a:spcPts val="1200"/>
              </a:spcAft>
            </a:pPr>
            <a:r>
              <a:rPr lang="en-AU" dirty="0"/>
              <a:t>Personas combine characteristics of real people into one or more “imaginary” people.</a:t>
            </a:r>
          </a:p>
          <a:p>
            <a:pPr>
              <a:spcAft>
                <a:spcPts val="1200"/>
              </a:spcAft>
            </a:pPr>
            <a:r>
              <a:rPr lang="en-AU" dirty="0"/>
              <a:t>Personas are useful in helping to guide decisions about a product, such as features, interactions, and visual design.</a:t>
            </a:r>
          </a:p>
        </p:txBody>
      </p:sp>
    </p:spTree>
    <p:extLst>
      <p:ext uri="{BB962C8B-B14F-4D97-AF65-F5344CB8AC3E}">
        <p14:creationId xmlns:p14="http://schemas.microsoft.com/office/powerpoint/2010/main" val="1431058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Perception</a:t>
            </a:r>
          </a:p>
        </p:txBody>
      </p:sp>
      <p:pic>
        <p:nvPicPr>
          <p:cNvPr id="83970" name="Picture 2" descr="A toddler peers over the edge of a chalk drawing of a building.">
            <a:extLst>
              <a:ext uri="{FF2B5EF4-FFF2-40B4-BE49-F238E27FC236}">
                <a16:creationId xmlns:a16="http://schemas.microsoft.com/office/drawing/2014/main" id="{465DFCCE-C859-4FF9-B4EF-E1CC7EF2B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544" y="1268760"/>
            <a:ext cx="3288912" cy="49457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A97DAA-C03E-4AED-BFEB-31FF6A044161}"/>
              </a:ext>
            </a:extLst>
          </p:cNvPr>
          <p:cNvSpPr txBox="1"/>
          <p:nvPr/>
        </p:nvSpPr>
        <p:spPr>
          <a:xfrm>
            <a:off x="7968208" y="5805265"/>
            <a:ext cx="2520280" cy="461665"/>
          </a:xfrm>
          <a:prstGeom prst="rect">
            <a:avLst/>
          </a:prstGeom>
          <a:noFill/>
        </p:spPr>
        <p:txBody>
          <a:bodyPr wrap="square" rtlCol="0">
            <a:spAutoFit/>
          </a:bodyPr>
          <a:lstStyle/>
          <a:p>
            <a:r>
              <a:rPr lang="en-AU" sz="800" dirty="0">
                <a:latin typeface="+mn-lt"/>
              </a:rPr>
              <a:t>https://www.npr.org/sections/krulwich/2012/07/09/156495126/woman-on-street-attacked-by-giant-snail-it-seems</a:t>
            </a:r>
          </a:p>
        </p:txBody>
      </p:sp>
    </p:spTree>
    <p:extLst>
      <p:ext uri="{BB962C8B-B14F-4D97-AF65-F5344CB8AC3E}">
        <p14:creationId xmlns:p14="http://schemas.microsoft.com/office/powerpoint/2010/main" val="3725446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Perception</a:t>
            </a:r>
          </a:p>
        </p:txBody>
      </p:sp>
      <p:sp>
        <p:nvSpPr>
          <p:cNvPr id="3" name="TextBox 2">
            <a:extLst>
              <a:ext uri="{FF2B5EF4-FFF2-40B4-BE49-F238E27FC236}">
                <a16:creationId xmlns:a16="http://schemas.microsoft.com/office/drawing/2014/main" id="{8EA97DAA-C03E-4AED-BFEB-31FF6A044161}"/>
              </a:ext>
            </a:extLst>
          </p:cNvPr>
          <p:cNvSpPr txBox="1"/>
          <p:nvPr/>
        </p:nvSpPr>
        <p:spPr>
          <a:xfrm>
            <a:off x="8184232" y="5898758"/>
            <a:ext cx="2304256" cy="338554"/>
          </a:xfrm>
          <a:prstGeom prst="rect">
            <a:avLst/>
          </a:prstGeom>
          <a:noFill/>
        </p:spPr>
        <p:txBody>
          <a:bodyPr wrap="square" rtlCol="0">
            <a:spAutoFit/>
          </a:bodyPr>
          <a:lstStyle/>
          <a:p>
            <a:r>
              <a:rPr lang="en-AU" sz="800" dirty="0">
                <a:latin typeface="+mn-lt"/>
              </a:rPr>
              <a:t>https://www.pinterest.com.au/pin/574420127468017751/</a:t>
            </a:r>
          </a:p>
        </p:txBody>
      </p:sp>
      <p:pic>
        <p:nvPicPr>
          <p:cNvPr id="84994" name="Picture 2" descr="These two facades of a northern Germany building for financial company Volksbank actually share very similar proportions, but diagonal placement gives off the illusion of one being bigger than the other. Stephan Braunfels Architekten constructed the #minimalist exposed #concrete walls, red brick #facade, and strips of glazed #windows outlining the structuresâ outer edges to mimic the archetypal form of the gabled #house. #architecture #design #buildings #germany #fachadasminimalistasconcreto">
            <a:extLst>
              <a:ext uri="{FF2B5EF4-FFF2-40B4-BE49-F238E27FC236}">
                <a16:creationId xmlns:a16="http://schemas.microsoft.com/office/drawing/2014/main" id="{6482C5B7-6E0B-4F6D-985C-CEA6E51A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5512" y="1302189"/>
            <a:ext cx="4120976"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957240-2A28-4DD9-9D54-B32312C46D82}"/>
              </a:ext>
            </a:extLst>
          </p:cNvPr>
          <p:cNvSpPr txBox="1"/>
          <p:nvPr/>
        </p:nvSpPr>
        <p:spPr>
          <a:xfrm>
            <a:off x="1631505" y="1302189"/>
            <a:ext cx="2304255" cy="1815882"/>
          </a:xfrm>
          <a:prstGeom prst="rect">
            <a:avLst/>
          </a:prstGeom>
          <a:noFill/>
        </p:spPr>
        <p:txBody>
          <a:bodyPr wrap="square" rtlCol="0">
            <a:spAutoFit/>
          </a:bodyPr>
          <a:lstStyle/>
          <a:p>
            <a:r>
              <a:rPr lang="en-AU" sz="1400" dirty="0">
                <a:latin typeface="+mn-lt"/>
              </a:rPr>
              <a:t>“These two facades of a northern Germany building for financial company </a:t>
            </a:r>
            <a:r>
              <a:rPr lang="en-AU" sz="1400" dirty="0" err="1">
                <a:latin typeface="+mn-lt"/>
              </a:rPr>
              <a:t>Volksbank</a:t>
            </a:r>
            <a:r>
              <a:rPr lang="en-AU" sz="1400" dirty="0">
                <a:latin typeface="+mn-lt"/>
              </a:rPr>
              <a:t> actually share very similar proportions, but diagonal placement gives off the illusion of one being bigger than the other.”</a:t>
            </a:r>
          </a:p>
        </p:txBody>
      </p:sp>
    </p:spTree>
    <p:extLst>
      <p:ext uri="{BB962C8B-B14F-4D97-AF65-F5344CB8AC3E}">
        <p14:creationId xmlns:p14="http://schemas.microsoft.com/office/powerpoint/2010/main" val="3278673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Activity - Perception</a:t>
            </a:r>
          </a:p>
        </p:txBody>
      </p:sp>
      <p:sp>
        <p:nvSpPr>
          <p:cNvPr id="6" name="Content Placeholder 2">
            <a:extLst>
              <a:ext uri="{FF2B5EF4-FFF2-40B4-BE49-F238E27FC236}">
                <a16:creationId xmlns:a16="http://schemas.microsoft.com/office/drawing/2014/main" id="{D40A8D5C-5D6D-4BCD-89A3-A03F5E0B1C5B}"/>
              </a:ext>
            </a:extLst>
          </p:cNvPr>
          <p:cNvSpPr>
            <a:spLocks noGrp="1"/>
          </p:cNvSpPr>
          <p:nvPr>
            <p:ph idx="1"/>
          </p:nvPr>
        </p:nvSpPr>
        <p:spPr>
          <a:xfrm>
            <a:off x="623392" y="1295403"/>
            <a:ext cx="10945216" cy="4830763"/>
          </a:xfrm>
        </p:spPr>
        <p:txBody>
          <a:bodyPr/>
          <a:lstStyle/>
          <a:p>
            <a:r>
              <a:rPr lang="en-US" dirty="0"/>
              <a:t>Are there any memorable visual illusions you would like to share with (and trick) the rest of the class?</a:t>
            </a:r>
          </a:p>
          <a:p>
            <a:r>
              <a:rPr lang="en-US" dirty="0"/>
              <a:t>Can you explain why we have problems perceiving exactly what is present/intended by the designers or architects?</a:t>
            </a:r>
          </a:p>
        </p:txBody>
      </p:sp>
    </p:spTree>
    <p:extLst>
      <p:ext uri="{BB962C8B-B14F-4D97-AF65-F5344CB8AC3E}">
        <p14:creationId xmlns:p14="http://schemas.microsoft.com/office/powerpoint/2010/main" val="572475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4</a:t>
            </a:r>
          </a:p>
        </p:txBody>
      </p:sp>
      <p:sp>
        <p:nvSpPr>
          <p:cNvPr id="3" name="Title 2"/>
          <p:cNvSpPr>
            <a:spLocks noGrp="1"/>
          </p:cNvSpPr>
          <p:nvPr>
            <p:ph type="title"/>
          </p:nvPr>
        </p:nvSpPr>
        <p:spPr/>
        <p:txBody>
          <a:bodyPr/>
          <a:lstStyle/>
          <a:p>
            <a:r>
              <a:rPr lang="en-AU" dirty="0"/>
              <a:t>Cognition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4DBA4C"/>
          </a:solidFill>
        </p:spPr>
        <p:txBody>
          <a:bodyPr/>
          <a:lstStyle/>
          <a:p>
            <a:r>
              <a:rPr lang="en-US" b="1" dirty="0">
                <a:solidFill>
                  <a:schemeClr val="bg1">
                    <a:lumMod val="95000"/>
                  </a:schemeClr>
                </a:solidFill>
              </a:rPr>
              <a:t>Cognition</a:t>
            </a:r>
            <a:endParaRPr lang="en-AU" b="1" dirty="0">
              <a:solidFill>
                <a:schemeClr val="bg1">
                  <a:lumMod val="95000"/>
                </a:schemeClr>
              </a:solidFill>
            </a:endParaRPr>
          </a:p>
        </p:txBody>
      </p:sp>
      <p:sp>
        <p:nvSpPr>
          <p:cNvPr id="7171" name="Rectangle 3"/>
          <p:cNvSpPr>
            <a:spLocks noGrp="1" noChangeArrowheads="1"/>
          </p:cNvSpPr>
          <p:nvPr>
            <p:ph idx="1"/>
          </p:nvPr>
        </p:nvSpPr>
        <p:spPr/>
        <p:txBody>
          <a:bodyPr/>
          <a:lstStyle/>
          <a:p>
            <a:r>
              <a:rPr lang="en-US" dirty="0"/>
              <a:t>The term we use to describe the way in which we interpret and understand information we receive from the outside world via the five senses</a:t>
            </a:r>
          </a:p>
          <a:p>
            <a:r>
              <a:rPr lang="en-US" dirty="0"/>
              <a:t>Enables </a:t>
            </a:r>
            <a:r>
              <a:rPr lang="en-US" b="1" i="1" dirty="0"/>
              <a:t>perception</a:t>
            </a:r>
            <a:r>
              <a:rPr lang="en-US" dirty="0"/>
              <a:t> and </a:t>
            </a:r>
            <a:r>
              <a:rPr lang="en-US" b="1" i="1" dirty="0"/>
              <a:t>interpretation</a:t>
            </a:r>
          </a:p>
          <a:p>
            <a:r>
              <a:rPr lang="en-US" dirty="0"/>
              <a:t>This then leads to our </a:t>
            </a:r>
            <a:r>
              <a:rPr lang="en-US" b="1" i="1" dirty="0"/>
              <a:t>action </a:t>
            </a:r>
            <a:r>
              <a:rPr lang="en-US" dirty="0"/>
              <a:t>or</a:t>
            </a:r>
            <a:r>
              <a:rPr lang="en-US" b="1" i="1" dirty="0"/>
              <a:t> implementation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4DBA4C"/>
          </a:solidFill>
        </p:spPr>
        <p:txBody>
          <a:bodyPr/>
          <a:lstStyle/>
          <a:p>
            <a:r>
              <a:rPr lang="en-US" b="1" dirty="0">
                <a:solidFill>
                  <a:srgbClr val="F2F2F2"/>
                </a:solidFill>
              </a:rPr>
              <a:t>Long-term Memory</a:t>
            </a:r>
            <a:endParaRPr lang="en-AU" b="1" dirty="0">
              <a:solidFill>
                <a:srgbClr val="F2F2F2"/>
              </a:solidFill>
            </a:endParaRPr>
          </a:p>
        </p:txBody>
      </p:sp>
      <p:sp>
        <p:nvSpPr>
          <p:cNvPr id="7171" name="Rectangle 3"/>
          <p:cNvSpPr>
            <a:spLocks noGrp="1" noChangeArrowheads="1"/>
          </p:cNvSpPr>
          <p:nvPr>
            <p:ph idx="1"/>
          </p:nvPr>
        </p:nvSpPr>
        <p:spPr/>
        <p:txBody>
          <a:bodyPr/>
          <a:lstStyle/>
          <a:p>
            <a:r>
              <a:rPr lang="en-US"/>
              <a:t>Almost infinite.</a:t>
            </a:r>
          </a:p>
          <a:p>
            <a:r>
              <a:rPr lang="en-US"/>
              <a:t>Memory failure is inability to recall not learn.</a:t>
            </a:r>
          </a:p>
          <a:p>
            <a:r>
              <a:rPr lang="en-US"/>
              <a:t>Frequency of use enhances recall.</a:t>
            </a:r>
          </a:p>
          <a:p>
            <a:r>
              <a:rPr lang="en-US"/>
              <a:t>Two-stage process:</a:t>
            </a:r>
          </a:p>
          <a:p>
            <a:pPr lvl="1"/>
            <a:r>
              <a:rPr lang="en-US"/>
              <a:t>Recognition; cues activate the recall process</a:t>
            </a:r>
          </a:p>
          <a:p>
            <a:pPr lvl="1"/>
            <a:r>
              <a:rPr lang="en-US"/>
              <a:t>Recall</a:t>
            </a:r>
            <a:endParaRPr lang="en-AU"/>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4DBA4C"/>
          </a:solidFill>
        </p:spPr>
        <p:txBody>
          <a:bodyPr/>
          <a:lstStyle/>
          <a:p>
            <a:r>
              <a:rPr lang="en-US" b="1" dirty="0">
                <a:solidFill>
                  <a:srgbClr val="F2F2F2"/>
                </a:solidFill>
              </a:rPr>
              <a:t>Short-term Memory</a:t>
            </a:r>
            <a:endParaRPr lang="en-AU" b="1" dirty="0">
              <a:solidFill>
                <a:srgbClr val="F2F2F2"/>
              </a:solidFill>
            </a:endParaRPr>
          </a:p>
        </p:txBody>
      </p:sp>
      <p:sp>
        <p:nvSpPr>
          <p:cNvPr id="3" name="Content Placeholder 2"/>
          <p:cNvSpPr>
            <a:spLocks noGrp="1"/>
          </p:cNvSpPr>
          <p:nvPr>
            <p:ph idx="1"/>
          </p:nvPr>
        </p:nvSpPr>
        <p:spPr/>
        <p:txBody>
          <a:bodyPr>
            <a:noAutofit/>
          </a:bodyPr>
          <a:lstStyle/>
          <a:p>
            <a:pPr>
              <a:lnSpc>
                <a:spcPct val="90000"/>
              </a:lnSpc>
            </a:pPr>
            <a:r>
              <a:rPr lang="en-US" dirty="0" err="1"/>
              <a:t>Characterised</a:t>
            </a:r>
            <a:r>
              <a:rPr lang="en-US" dirty="0"/>
              <a:t> by temporary recall of information – the “notepad” or working memory</a:t>
            </a:r>
          </a:p>
          <a:p>
            <a:pPr>
              <a:lnSpc>
                <a:spcPct val="90000"/>
              </a:lnSpc>
            </a:pPr>
            <a:r>
              <a:rPr lang="en-US" dirty="0"/>
              <a:t>Conscious activity </a:t>
            </a:r>
          </a:p>
          <a:p>
            <a:pPr>
              <a:lnSpc>
                <a:spcPct val="90000"/>
              </a:lnSpc>
            </a:pPr>
            <a:r>
              <a:rPr lang="en-US" dirty="0"/>
              <a:t>Stores information that is only required for short periods (</a:t>
            </a:r>
            <a:r>
              <a:rPr lang="en-US" dirty="0" err="1"/>
              <a:t>ie</a:t>
            </a:r>
            <a:r>
              <a:rPr lang="en-US" dirty="0"/>
              <a:t>. NOT class material!!)</a:t>
            </a:r>
          </a:p>
          <a:p>
            <a:pPr>
              <a:lnSpc>
                <a:spcPct val="90000"/>
              </a:lnSpc>
            </a:pPr>
            <a:r>
              <a:rPr lang="en-US" dirty="0"/>
              <a:t>Readily accessed but only held temporarily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4DBA4C"/>
          </a:solidFill>
        </p:spPr>
        <p:txBody>
          <a:bodyPr/>
          <a:lstStyle/>
          <a:p>
            <a:r>
              <a:rPr lang="en-US" b="1" dirty="0">
                <a:solidFill>
                  <a:srgbClr val="F2F2F2"/>
                </a:solidFill>
              </a:rPr>
              <a:t>Short-term Memory</a:t>
            </a:r>
            <a:endParaRPr lang="en-AU" b="1" dirty="0">
              <a:solidFill>
                <a:srgbClr val="F2F2F2"/>
              </a:solidFill>
            </a:endParaRPr>
          </a:p>
        </p:txBody>
      </p:sp>
      <p:sp>
        <p:nvSpPr>
          <p:cNvPr id="3" name="Content Placeholder 2"/>
          <p:cNvSpPr>
            <a:spLocks noGrp="1"/>
          </p:cNvSpPr>
          <p:nvPr>
            <p:ph idx="1"/>
          </p:nvPr>
        </p:nvSpPr>
        <p:spPr/>
        <p:txBody>
          <a:bodyPr>
            <a:noAutofit/>
          </a:bodyPr>
          <a:lstStyle/>
          <a:p>
            <a:pPr>
              <a:lnSpc>
                <a:spcPct val="90000"/>
              </a:lnSpc>
            </a:pPr>
            <a:r>
              <a:rPr lang="en-US" dirty="0"/>
              <a:t>Most people can store up to seven ( -/+ 2) items of information</a:t>
            </a:r>
          </a:p>
          <a:p>
            <a:pPr>
              <a:lnSpc>
                <a:spcPct val="90000"/>
              </a:lnSpc>
            </a:pPr>
            <a:r>
              <a:rPr lang="en-US" dirty="0"/>
              <a:t>With repetition and rehearsal this transfers information to long term memory</a:t>
            </a:r>
          </a:p>
          <a:p>
            <a:pPr>
              <a:lnSpc>
                <a:spcPct val="90000"/>
              </a:lnSpc>
            </a:pPr>
            <a:r>
              <a:rPr lang="en-US" dirty="0"/>
              <a:t>Can be improved by ‘chunking’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4DBA4C"/>
          </a:solidFill>
        </p:spPr>
        <p:txBody>
          <a:bodyPr/>
          <a:lstStyle/>
          <a:p>
            <a:r>
              <a:rPr lang="en-US" b="1" dirty="0">
                <a:solidFill>
                  <a:srgbClr val="F2F2F2"/>
                </a:solidFill>
              </a:rPr>
              <a:t>Activity - Short-term Memory</a:t>
            </a:r>
            <a:endParaRPr lang="en-AU" b="1" dirty="0">
              <a:solidFill>
                <a:srgbClr val="F2F2F2"/>
              </a:solidFill>
            </a:endParaRPr>
          </a:p>
        </p:txBody>
      </p:sp>
      <p:pic>
        <p:nvPicPr>
          <p:cNvPr id="4" name="Quick Memory Test_ How good is your memory_ #1">
            <a:hlinkClick r:id="" action="ppaction://media"/>
            <a:extLst>
              <a:ext uri="{FF2B5EF4-FFF2-40B4-BE49-F238E27FC236}">
                <a16:creationId xmlns:a16="http://schemas.microsoft.com/office/drawing/2014/main" id="{521113E1-4413-422D-90B9-B1215AA1B8B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01988" y="1295400"/>
            <a:ext cx="8588023" cy="4830763"/>
          </a:xfrm>
        </p:spPr>
      </p:pic>
    </p:spTree>
    <p:extLst>
      <p:ext uri="{BB962C8B-B14F-4D97-AF65-F5344CB8AC3E}">
        <p14:creationId xmlns:p14="http://schemas.microsoft.com/office/powerpoint/2010/main" val="136514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4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fullScrn="1">
              <p:cMediaNode vol="80000">
                <p:cTn id="12"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4DBA4C"/>
          </a:solidFill>
        </p:spPr>
        <p:txBody>
          <a:bodyPr/>
          <a:lstStyle/>
          <a:p>
            <a:r>
              <a:rPr lang="en-US" b="1" dirty="0">
                <a:solidFill>
                  <a:srgbClr val="F2F2F2"/>
                </a:solidFill>
              </a:rPr>
              <a:t>Chunking</a:t>
            </a:r>
            <a:endParaRPr lang="en-AU" b="1" dirty="0">
              <a:solidFill>
                <a:srgbClr val="F2F2F2"/>
              </a:solidFill>
            </a:endParaRPr>
          </a:p>
        </p:txBody>
      </p:sp>
      <p:sp>
        <p:nvSpPr>
          <p:cNvPr id="3" name="Content Placeholder 2"/>
          <p:cNvSpPr>
            <a:spLocks noGrp="1"/>
          </p:cNvSpPr>
          <p:nvPr>
            <p:ph idx="1"/>
          </p:nvPr>
        </p:nvSpPr>
        <p:spPr/>
        <p:txBody>
          <a:bodyPr/>
          <a:lstStyle/>
          <a:p>
            <a:r>
              <a:rPr lang="en-US" dirty="0"/>
              <a:t>Forming information into chunks significantly increases the capacity of short term memory</a:t>
            </a:r>
          </a:p>
          <a:p>
            <a:r>
              <a:rPr lang="en-US" dirty="0"/>
              <a:t>Try to remember the following:</a:t>
            </a:r>
          </a:p>
          <a:p>
            <a:endParaRPr lang="en-US" dirty="0"/>
          </a:p>
          <a:p>
            <a:endParaRPr lang="en-US" dirty="0"/>
          </a:p>
          <a:p>
            <a:pPr algn="ctr">
              <a:buFontTx/>
              <a:buNone/>
            </a:pPr>
            <a:r>
              <a:rPr lang="en-US" dirty="0"/>
              <a:t>OUT </a:t>
            </a:r>
            <a:r>
              <a:rPr lang="en-US" dirty="0" err="1"/>
              <a:t>HWE</a:t>
            </a:r>
            <a:r>
              <a:rPr lang="en-US" dirty="0"/>
              <a:t> STU </a:t>
            </a:r>
            <a:r>
              <a:rPr lang="en-US" dirty="0" err="1"/>
              <a:t>NIV</a:t>
            </a:r>
            <a:r>
              <a:rPr lang="en-US" dirty="0"/>
              <a:t> ERS </a:t>
            </a:r>
            <a:r>
              <a:rPr lang="en-US" dirty="0" err="1"/>
              <a:t>ITYI</a:t>
            </a:r>
            <a:r>
              <a:rPr lang="en-US" dirty="0"/>
              <a:t> </a:t>
            </a:r>
            <a:r>
              <a:rPr lang="en-US" dirty="0" err="1"/>
              <a:t>NCHI</a:t>
            </a:r>
            <a:r>
              <a:rPr lang="en-US" dirty="0"/>
              <a:t> NAS </a:t>
            </a:r>
          </a:p>
          <a:p>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2058AA"/>
          </a:solidFill>
        </p:spPr>
        <p:txBody>
          <a:bodyPr/>
          <a:lstStyle/>
          <a:p>
            <a:r>
              <a:rPr lang="en-AU" b="1" dirty="0">
                <a:solidFill>
                  <a:srgbClr val="F2F2F2"/>
                </a:solidFill>
              </a:rPr>
              <a:t>Advantages</a:t>
            </a:r>
          </a:p>
        </p:txBody>
      </p:sp>
      <p:sp>
        <p:nvSpPr>
          <p:cNvPr id="7171" name="Rectangle 3"/>
          <p:cNvSpPr>
            <a:spLocks noGrp="1" noChangeArrowheads="1"/>
          </p:cNvSpPr>
          <p:nvPr>
            <p:ph idx="1"/>
          </p:nvPr>
        </p:nvSpPr>
        <p:spPr/>
        <p:txBody>
          <a:bodyPr>
            <a:normAutofit/>
          </a:bodyPr>
          <a:lstStyle/>
          <a:p>
            <a:r>
              <a:rPr lang="en-AU" dirty="0"/>
              <a:t>Said to be cognitively compelling because they put a personal human face on otherwise abstract data about customers.</a:t>
            </a:r>
          </a:p>
          <a:p>
            <a:r>
              <a:rPr lang="en-AU" dirty="0"/>
              <a:t>By thinking about the needs of a fictional persona, designers may be better able to infer what a real person might need.</a:t>
            </a:r>
          </a:p>
          <a:p>
            <a:r>
              <a:rPr lang="en-AU" dirty="0"/>
              <a:t>Easy to communicate to developers and others to absorb customer data in a palatable format.</a:t>
            </a:r>
          </a:p>
        </p:txBody>
      </p:sp>
    </p:spTree>
    <p:extLst>
      <p:ext uri="{BB962C8B-B14F-4D97-AF65-F5344CB8AC3E}">
        <p14:creationId xmlns:p14="http://schemas.microsoft.com/office/powerpoint/2010/main" val="549111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4DBA4C"/>
          </a:solidFill>
        </p:spPr>
        <p:txBody>
          <a:bodyPr/>
          <a:lstStyle/>
          <a:p>
            <a:r>
              <a:rPr lang="en-US" b="1" dirty="0">
                <a:solidFill>
                  <a:srgbClr val="F2F2F2"/>
                </a:solidFill>
              </a:rPr>
              <a:t>Meaningful Chunking</a:t>
            </a:r>
            <a:endParaRPr lang="en-AU" b="1" dirty="0">
              <a:solidFill>
                <a:srgbClr val="F2F2F2"/>
              </a:solidFill>
            </a:endParaRPr>
          </a:p>
        </p:txBody>
      </p:sp>
      <p:sp>
        <p:nvSpPr>
          <p:cNvPr id="3" name="Content Placeholder 2"/>
          <p:cNvSpPr>
            <a:spLocks noGrp="1"/>
          </p:cNvSpPr>
          <p:nvPr>
            <p:ph idx="1"/>
          </p:nvPr>
        </p:nvSpPr>
        <p:spPr/>
        <p:txBody>
          <a:bodyPr/>
          <a:lstStyle/>
          <a:p>
            <a:r>
              <a:rPr lang="en-AU" dirty="0"/>
              <a:t>By moving the last letter to the first position you get……?????</a:t>
            </a:r>
          </a:p>
          <a:p>
            <a:pPr>
              <a:buNone/>
            </a:pPr>
            <a:r>
              <a:rPr lang="en-AU" dirty="0"/>
              <a:t>		</a:t>
            </a:r>
            <a:r>
              <a:rPr lang="en-US" dirty="0"/>
              <a:t> </a:t>
            </a:r>
            <a:r>
              <a:rPr lang="en-US" dirty="0" err="1"/>
              <a:t>SOUT</a:t>
            </a:r>
            <a:r>
              <a:rPr lang="en-US" dirty="0"/>
              <a:t> </a:t>
            </a:r>
            <a:r>
              <a:rPr lang="en-US" dirty="0" err="1"/>
              <a:t>HWE</a:t>
            </a:r>
            <a:r>
              <a:rPr lang="en-US" dirty="0"/>
              <a:t> STU </a:t>
            </a:r>
            <a:r>
              <a:rPr lang="en-US" dirty="0" err="1"/>
              <a:t>NIV</a:t>
            </a:r>
            <a:r>
              <a:rPr lang="en-US" dirty="0"/>
              <a:t> ERS </a:t>
            </a:r>
            <a:r>
              <a:rPr lang="en-US" dirty="0" err="1"/>
              <a:t>ITYI</a:t>
            </a:r>
            <a:r>
              <a:rPr lang="en-US" dirty="0"/>
              <a:t> </a:t>
            </a:r>
            <a:r>
              <a:rPr lang="en-US" dirty="0" err="1"/>
              <a:t>NCHI</a:t>
            </a:r>
            <a:r>
              <a:rPr lang="en-US" dirty="0"/>
              <a:t> NA</a:t>
            </a:r>
            <a:endParaRPr lang="en-AU" dirty="0"/>
          </a:p>
          <a:p>
            <a:pPr>
              <a:buNone/>
            </a:pPr>
            <a:endParaRPr lang="en-AU" sz="1000" dirty="0"/>
          </a:p>
          <a:p>
            <a:r>
              <a:rPr lang="en-AU" dirty="0"/>
              <a:t>Or better still</a:t>
            </a:r>
          </a:p>
          <a:p>
            <a:pPr>
              <a:buNone/>
            </a:pPr>
            <a:r>
              <a:rPr lang="en-AU" dirty="0"/>
              <a:t>		</a:t>
            </a:r>
            <a:r>
              <a:rPr lang="en-US" dirty="0"/>
              <a:t> </a:t>
            </a:r>
            <a:r>
              <a:rPr lang="en-US" dirty="0" err="1"/>
              <a:t>SOUT</a:t>
            </a:r>
            <a:r>
              <a:rPr lang="en-US" dirty="0"/>
              <a:t> </a:t>
            </a:r>
            <a:r>
              <a:rPr lang="en-US" dirty="0" err="1"/>
              <a:t>HWE</a:t>
            </a:r>
            <a:r>
              <a:rPr lang="en-US" dirty="0"/>
              <a:t> ST</a:t>
            </a:r>
            <a:r>
              <a:rPr lang="en-US" dirty="0">
                <a:solidFill>
                  <a:srgbClr val="FF0000"/>
                </a:solidFill>
              </a:rPr>
              <a:t>U </a:t>
            </a:r>
            <a:r>
              <a:rPr lang="en-US" dirty="0" err="1">
                <a:solidFill>
                  <a:srgbClr val="FF0000"/>
                </a:solidFill>
              </a:rPr>
              <a:t>NIV</a:t>
            </a:r>
            <a:r>
              <a:rPr lang="en-US" dirty="0">
                <a:solidFill>
                  <a:srgbClr val="FF0000"/>
                </a:solidFill>
              </a:rPr>
              <a:t> ERS </a:t>
            </a:r>
            <a:r>
              <a:rPr lang="en-US" dirty="0" err="1">
                <a:solidFill>
                  <a:srgbClr val="FF0000"/>
                </a:solidFill>
              </a:rPr>
              <a:t>ITY</a:t>
            </a:r>
            <a:r>
              <a:rPr lang="en-US" dirty="0" err="1"/>
              <a:t>I</a:t>
            </a:r>
            <a:r>
              <a:rPr lang="en-US" dirty="0"/>
              <a:t> </a:t>
            </a:r>
            <a:r>
              <a:rPr lang="en-US" dirty="0" err="1"/>
              <a:t>N</a:t>
            </a:r>
            <a:r>
              <a:rPr lang="en-US" dirty="0" err="1">
                <a:solidFill>
                  <a:srgbClr val="FF0000"/>
                </a:solidFill>
              </a:rPr>
              <a:t>CHI</a:t>
            </a:r>
            <a:r>
              <a:rPr lang="en-US" dirty="0">
                <a:solidFill>
                  <a:srgbClr val="FF0000"/>
                </a:solidFill>
              </a:rPr>
              <a:t> NA</a:t>
            </a:r>
            <a:endParaRPr lang="en-AU" dirty="0">
              <a:solidFill>
                <a:srgbClr val="FF0000"/>
              </a:solidFill>
            </a:endParaRPr>
          </a:p>
          <a:p>
            <a:endParaRPr lang="en-AU" sz="1000" dirty="0"/>
          </a:p>
          <a:p>
            <a:r>
              <a:rPr lang="en-AU" dirty="0"/>
              <a:t>This is because we can recognise patterns in the text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4DBA4C"/>
          </a:solidFill>
        </p:spPr>
        <p:txBody>
          <a:bodyPr/>
          <a:lstStyle/>
          <a:p>
            <a:r>
              <a:rPr lang="en-AU" b="1" dirty="0">
                <a:solidFill>
                  <a:srgbClr val="F2F2F2"/>
                </a:solidFill>
              </a:rPr>
              <a:t>Chunking in Interfaces</a:t>
            </a:r>
          </a:p>
        </p:txBody>
      </p:sp>
      <p:pic>
        <p:nvPicPr>
          <p:cNvPr id="9" name="Picture 8"/>
          <p:cNvPicPr>
            <a:picLocks noChangeAspect="1"/>
          </p:cNvPicPr>
          <p:nvPr/>
        </p:nvPicPr>
        <p:blipFill>
          <a:blip r:embed="rId2"/>
          <a:stretch>
            <a:fillRect/>
          </a:stretch>
        </p:blipFill>
        <p:spPr>
          <a:xfrm>
            <a:off x="2160329" y="1160873"/>
            <a:ext cx="7871343" cy="5670087"/>
          </a:xfrm>
          <a:prstGeom prst="rect">
            <a:avLst/>
          </a:prstGeom>
        </p:spPr>
      </p:pic>
    </p:spTree>
    <p:extLst>
      <p:ext uri="{BB962C8B-B14F-4D97-AF65-F5344CB8AC3E}">
        <p14:creationId xmlns:p14="http://schemas.microsoft.com/office/powerpoint/2010/main" val="3114355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79520" y="1167724"/>
            <a:ext cx="7832528" cy="552028"/>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1</a:t>
            </a:r>
          </a:p>
        </p:txBody>
      </p:sp>
      <p:sp>
        <p:nvSpPr>
          <p:cNvPr id="5" name="Rectangle 4"/>
          <p:cNvSpPr/>
          <p:nvPr/>
        </p:nvSpPr>
        <p:spPr>
          <a:xfrm>
            <a:off x="2184338" y="1719753"/>
            <a:ext cx="959334" cy="51112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2</a:t>
            </a:r>
          </a:p>
        </p:txBody>
      </p:sp>
      <p:sp>
        <p:nvSpPr>
          <p:cNvPr id="6" name="Rectangle 5"/>
          <p:cNvSpPr/>
          <p:nvPr/>
        </p:nvSpPr>
        <p:spPr>
          <a:xfrm>
            <a:off x="3151007" y="1719753"/>
            <a:ext cx="6859801" cy="358145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3</a:t>
            </a:r>
          </a:p>
        </p:txBody>
      </p:sp>
      <p:sp>
        <p:nvSpPr>
          <p:cNvPr id="8" name="Rectangle 7"/>
          <p:cNvSpPr/>
          <p:nvPr/>
        </p:nvSpPr>
        <p:spPr>
          <a:xfrm>
            <a:off x="3143672" y="5301209"/>
            <a:ext cx="6867136" cy="1529752"/>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4</a:t>
            </a:r>
          </a:p>
        </p:txBody>
      </p:sp>
      <p:sp>
        <p:nvSpPr>
          <p:cNvPr id="2" name="Title 1"/>
          <p:cNvSpPr>
            <a:spLocks noGrp="1"/>
          </p:cNvSpPr>
          <p:nvPr>
            <p:ph type="title"/>
          </p:nvPr>
        </p:nvSpPr>
        <p:spPr>
          <a:solidFill>
            <a:srgbClr val="4DBA4C"/>
          </a:solidFill>
        </p:spPr>
        <p:txBody>
          <a:bodyPr/>
          <a:lstStyle/>
          <a:p>
            <a:r>
              <a:rPr lang="en-AU" b="1" dirty="0">
                <a:solidFill>
                  <a:srgbClr val="F2F2F2"/>
                </a:solidFill>
              </a:rPr>
              <a:t>Chunking in Interfaces</a:t>
            </a:r>
          </a:p>
        </p:txBody>
      </p:sp>
    </p:spTree>
    <p:extLst>
      <p:ext uri="{BB962C8B-B14F-4D97-AF65-F5344CB8AC3E}">
        <p14:creationId xmlns:p14="http://schemas.microsoft.com/office/powerpoint/2010/main" val="2848482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4DBA4C"/>
          </a:solidFill>
        </p:spPr>
        <p:txBody>
          <a:bodyPr/>
          <a:lstStyle/>
          <a:p>
            <a:r>
              <a:rPr lang="en-AU" b="1" dirty="0">
                <a:solidFill>
                  <a:srgbClr val="F2F2F2"/>
                </a:solidFill>
              </a:rPr>
              <a:t>Activity - Chunking in Interfaces</a:t>
            </a:r>
            <a:endParaRPr lang="en-AU" dirty="0"/>
          </a:p>
        </p:txBody>
      </p:sp>
      <p:sp>
        <p:nvSpPr>
          <p:cNvPr id="3" name="Content Placeholder 2"/>
          <p:cNvSpPr>
            <a:spLocks noGrp="1"/>
          </p:cNvSpPr>
          <p:nvPr>
            <p:ph idx="1"/>
          </p:nvPr>
        </p:nvSpPr>
        <p:spPr/>
        <p:txBody>
          <a:bodyPr/>
          <a:lstStyle/>
          <a:p>
            <a:r>
              <a:rPr lang="en-AU" dirty="0"/>
              <a:t>Chunk the Southwest University home page – www.swu.edu.cn</a:t>
            </a:r>
          </a:p>
          <a:p>
            <a:r>
              <a:rPr lang="en-AU" dirty="0"/>
              <a:t>Then answer these questions:</a:t>
            </a:r>
          </a:p>
          <a:p>
            <a:pPr lvl="1"/>
            <a:r>
              <a:rPr lang="en-AU" dirty="0"/>
              <a:t>How many sections/chunks did you create?</a:t>
            </a:r>
          </a:p>
          <a:p>
            <a:pPr lvl="1"/>
            <a:r>
              <a:rPr lang="en-AU" dirty="0"/>
              <a:t>How did you determine the area that became a chunk?</a:t>
            </a:r>
          </a:p>
          <a:p>
            <a:pPr lvl="1"/>
            <a:r>
              <a:rPr lang="en-AU" dirty="0"/>
              <a:t>What impact does this have on website design?</a:t>
            </a:r>
          </a:p>
        </p:txBody>
      </p:sp>
    </p:spTree>
    <p:extLst>
      <p:ext uri="{BB962C8B-B14F-4D97-AF65-F5344CB8AC3E}">
        <p14:creationId xmlns:p14="http://schemas.microsoft.com/office/powerpoint/2010/main" val="534221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4DBA4C"/>
          </a:solidFill>
        </p:spPr>
        <p:txBody>
          <a:bodyPr/>
          <a:lstStyle/>
          <a:p>
            <a:r>
              <a:rPr lang="en-AU" b="1" dirty="0">
                <a:solidFill>
                  <a:srgbClr val="F2F2F2"/>
                </a:solidFill>
              </a:rPr>
              <a:t>Activity - Chunking in Interfaces</a:t>
            </a:r>
            <a:endParaRPr lang="en-AU" dirty="0"/>
          </a:p>
        </p:txBody>
      </p:sp>
      <p:sp>
        <p:nvSpPr>
          <p:cNvPr id="5" name="Content Placeholder 4"/>
          <p:cNvSpPr>
            <a:spLocks noGrp="1"/>
          </p:cNvSpPr>
          <p:nvPr>
            <p:ph idx="1"/>
          </p:nvPr>
        </p:nvSpPr>
        <p:spPr/>
        <p:txBody>
          <a:bodyPr/>
          <a:lstStyle/>
          <a:p>
            <a:endParaRPr lang="en-AU"/>
          </a:p>
        </p:txBody>
      </p:sp>
      <p:pic>
        <p:nvPicPr>
          <p:cNvPr id="7" name="Picture 6"/>
          <p:cNvPicPr>
            <a:picLocks noChangeAspect="1"/>
          </p:cNvPicPr>
          <p:nvPr/>
        </p:nvPicPr>
        <p:blipFill>
          <a:blip r:embed="rId2"/>
          <a:stretch>
            <a:fillRect/>
          </a:stretch>
        </p:blipFill>
        <p:spPr>
          <a:xfrm>
            <a:off x="2717458" y="1196752"/>
            <a:ext cx="6757085" cy="5617913"/>
          </a:xfrm>
          <a:prstGeom prst="rect">
            <a:avLst/>
          </a:prstGeom>
        </p:spPr>
      </p:pic>
    </p:spTree>
    <p:extLst>
      <p:ext uri="{BB962C8B-B14F-4D97-AF65-F5344CB8AC3E}">
        <p14:creationId xmlns:p14="http://schemas.microsoft.com/office/powerpoint/2010/main" val="2249811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02843" y="3999469"/>
            <a:ext cx="1873277" cy="2435014"/>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4</a:t>
            </a:r>
          </a:p>
        </p:txBody>
      </p:sp>
      <p:sp>
        <p:nvSpPr>
          <p:cNvPr id="9" name="Rectangle 8"/>
          <p:cNvSpPr/>
          <p:nvPr/>
        </p:nvSpPr>
        <p:spPr>
          <a:xfrm>
            <a:off x="7176119" y="4002605"/>
            <a:ext cx="2273339" cy="12986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5</a:t>
            </a:r>
          </a:p>
        </p:txBody>
      </p:sp>
      <p:sp>
        <p:nvSpPr>
          <p:cNvPr id="11" name="Rectangle 10"/>
          <p:cNvSpPr/>
          <p:nvPr/>
        </p:nvSpPr>
        <p:spPr>
          <a:xfrm>
            <a:off x="7176118" y="5301208"/>
            <a:ext cx="2273339" cy="1121806"/>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6</a:t>
            </a:r>
          </a:p>
        </p:txBody>
      </p:sp>
      <p:sp>
        <p:nvSpPr>
          <p:cNvPr id="12" name="Rectangle 11"/>
          <p:cNvSpPr/>
          <p:nvPr/>
        </p:nvSpPr>
        <p:spPr>
          <a:xfrm>
            <a:off x="2717457" y="6434483"/>
            <a:ext cx="6732000" cy="3745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7</a:t>
            </a:r>
          </a:p>
        </p:txBody>
      </p:sp>
      <p:sp>
        <p:nvSpPr>
          <p:cNvPr id="5" name="Rectangle 4"/>
          <p:cNvSpPr/>
          <p:nvPr/>
        </p:nvSpPr>
        <p:spPr>
          <a:xfrm>
            <a:off x="2717458" y="1202139"/>
            <a:ext cx="6732000" cy="579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1</a:t>
            </a:r>
          </a:p>
        </p:txBody>
      </p:sp>
      <p:sp>
        <p:nvSpPr>
          <p:cNvPr id="6" name="Rectangle 5"/>
          <p:cNvSpPr/>
          <p:nvPr/>
        </p:nvSpPr>
        <p:spPr>
          <a:xfrm>
            <a:off x="2717459" y="1789069"/>
            <a:ext cx="6732000" cy="22104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2</a:t>
            </a:r>
          </a:p>
        </p:txBody>
      </p:sp>
      <p:sp>
        <p:nvSpPr>
          <p:cNvPr id="7" name="Rectangle 6"/>
          <p:cNvSpPr/>
          <p:nvPr/>
        </p:nvSpPr>
        <p:spPr>
          <a:xfrm>
            <a:off x="2717457" y="3999469"/>
            <a:ext cx="2585386" cy="243813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3</a:t>
            </a:r>
          </a:p>
        </p:txBody>
      </p:sp>
      <p:sp>
        <p:nvSpPr>
          <p:cNvPr id="3" name="Content Placeholder 2"/>
          <p:cNvSpPr>
            <a:spLocks noGrp="1"/>
          </p:cNvSpPr>
          <p:nvPr>
            <p:ph idx="1"/>
          </p:nvPr>
        </p:nvSpPr>
        <p:spPr/>
        <p:txBody>
          <a:bodyPr/>
          <a:lstStyle/>
          <a:p>
            <a:endParaRPr lang="en-AU" dirty="0"/>
          </a:p>
        </p:txBody>
      </p:sp>
      <p:sp>
        <p:nvSpPr>
          <p:cNvPr id="2" name="Title 1"/>
          <p:cNvSpPr>
            <a:spLocks noGrp="1"/>
          </p:cNvSpPr>
          <p:nvPr>
            <p:ph type="title"/>
          </p:nvPr>
        </p:nvSpPr>
        <p:spPr>
          <a:solidFill>
            <a:srgbClr val="4DBA4C"/>
          </a:solidFill>
        </p:spPr>
        <p:txBody>
          <a:bodyPr/>
          <a:lstStyle/>
          <a:p>
            <a:r>
              <a:rPr lang="en-AU" b="1" dirty="0">
                <a:solidFill>
                  <a:srgbClr val="F2F2F2"/>
                </a:solidFill>
              </a:rPr>
              <a:t>Activity - Chunking in Interfaces</a:t>
            </a:r>
            <a:endParaRPr lang="en-AU" dirty="0"/>
          </a:p>
        </p:txBody>
      </p:sp>
    </p:spTree>
    <p:extLst>
      <p:ext uri="{BB962C8B-B14F-4D97-AF65-F5344CB8AC3E}">
        <p14:creationId xmlns:p14="http://schemas.microsoft.com/office/powerpoint/2010/main" val="2544454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solidFill>
            <a:srgbClr val="3B3B3B"/>
          </a:solidFill>
        </p:spPr>
        <p:txBody>
          <a:bodyPr/>
          <a:lstStyle/>
          <a:p>
            <a:r>
              <a:rPr lang="en-US" b="1" dirty="0">
                <a:solidFill>
                  <a:schemeClr val="bg1">
                    <a:lumMod val="95000"/>
                  </a:schemeClr>
                </a:solidFill>
              </a:rPr>
              <a:t>Summary</a:t>
            </a:r>
          </a:p>
        </p:txBody>
      </p:sp>
      <p:sp>
        <p:nvSpPr>
          <p:cNvPr id="18435" name="Rectangle 3"/>
          <p:cNvSpPr>
            <a:spLocks noGrp="1" noChangeArrowheads="1"/>
          </p:cNvSpPr>
          <p:nvPr>
            <p:ph idx="1"/>
          </p:nvPr>
        </p:nvSpPr>
        <p:spPr/>
        <p:txBody>
          <a:bodyPr>
            <a:normAutofit/>
          </a:bodyPr>
          <a:lstStyle/>
          <a:p>
            <a:pPr>
              <a:lnSpc>
                <a:spcPct val="90000"/>
              </a:lnSpc>
            </a:pPr>
            <a:r>
              <a:rPr lang="en-US" dirty="0"/>
              <a:t>Interaction is a two-way street.</a:t>
            </a:r>
          </a:p>
          <a:p>
            <a:pPr>
              <a:lnSpc>
                <a:spcPct val="90000"/>
              </a:lnSpc>
            </a:pPr>
            <a:r>
              <a:rPr lang="en-US" dirty="0"/>
              <a:t>Mental models provide insight into how users think they interact with systems/devices.</a:t>
            </a:r>
          </a:p>
          <a:p>
            <a:pPr>
              <a:lnSpc>
                <a:spcPct val="90000"/>
              </a:lnSpc>
            </a:pPr>
            <a:r>
              <a:rPr lang="en-US" dirty="0"/>
              <a:t>Conceptual models are more beneficial than relying on mental models – a shared understanding.</a:t>
            </a:r>
          </a:p>
          <a:p>
            <a:pPr>
              <a:lnSpc>
                <a:spcPct val="90000"/>
              </a:lnSpc>
            </a:pPr>
            <a:r>
              <a:rPr lang="en-US" dirty="0" err="1"/>
              <a:t>Colour</a:t>
            </a:r>
            <a:r>
              <a:rPr lang="en-US" dirty="0"/>
              <a:t> choices require proper consideration to avoid perception issues.</a:t>
            </a:r>
          </a:p>
          <a:p>
            <a:pPr>
              <a:lnSpc>
                <a:spcPct val="90000"/>
              </a:lnSpc>
            </a:pPr>
            <a:r>
              <a:rPr lang="en-US" dirty="0"/>
              <a:t>Chunking reduces cognitive load.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2058AA"/>
          </a:solidFill>
        </p:spPr>
        <p:txBody>
          <a:bodyPr/>
          <a:lstStyle/>
          <a:p>
            <a:r>
              <a:rPr lang="en-AU" b="1" dirty="0">
                <a:solidFill>
                  <a:srgbClr val="F2F2F2"/>
                </a:solidFill>
              </a:rPr>
              <a:t>Criticisms</a:t>
            </a:r>
          </a:p>
        </p:txBody>
      </p:sp>
      <p:sp>
        <p:nvSpPr>
          <p:cNvPr id="7171" name="Rectangle 3"/>
          <p:cNvSpPr>
            <a:spLocks noGrp="1" noChangeArrowheads="1"/>
          </p:cNvSpPr>
          <p:nvPr>
            <p:ph idx="1"/>
          </p:nvPr>
        </p:nvSpPr>
        <p:spPr/>
        <p:txBody>
          <a:bodyPr/>
          <a:lstStyle/>
          <a:p>
            <a:r>
              <a:rPr lang="en-AU" dirty="0"/>
              <a:t>No clear way to determine how many users are represented by any given persona.</a:t>
            </a:r>
          </a:p>
          <a:p>
            <a:r>
              <a:rPr lang="en-AU" dirty="0"/>
              <a:t>No definite relationship to real customer data and therefore cannot be scientific.</a:t>
            </a:r>
          </a:p>
          <a:p>
            <a:r>
              <a:rPr lang="en-AU" dirty="0"/>
              <a:t>Needs to be validated through user testing.</a:t>
            </a:r>
          </a:p>
          <a:p>
            <a:r>
              <a:rPr lang="en-AU" dirty="0"/>
              <a:t>Small projects have fewer resources.</a:t>
            </a:r>
          </a:p>
          <a:p>
            <a:endParaRPr lang="en-AU" dirty="0"/>
          </a:p>
        </p:txBody>
      </p:sp>
    </p:spTree>
    <p:extLst>
      <p:ext uri="{BB962C8B-B14F-4D97-AF65-F5344CB8AC3E}">
        <p14:creationId xmlns:p14="http://schemas.microsoft.com/office/powerpoint/2010/main" val="2949817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solidFill>
            <a:srgbClr val="2058AA"/>
          </a:solidFill>
        </p:spPr>
        <p:txBody>
          <a:bodyPr/>
          <a:lstStyle/>
          <a:p>
            <a:r>
              <a:rPr lang="en-US" b="1" dirty="0">
                <a:solidFill>
                  <a:srgbClr val="F2F2F2"/>
                </a:solidFill>
              </a:rPr>
              <a:t>Applying Personas to Design</a:t>
            </a:r>
            <a:endParaRPr lang="en-AU" b="1" dirty="0">
              <a:solidFill>
                <a:srgbClr val="F2F2F2"/>
              </a:solidFill>
            </a:endParaRPr>
          </a:p>
        </p:txBody>
      </p:sp>
      <p:sp>
        <p:nvSpPr>
          <p:cNvPr id="7171" name="Rectangle 3"/>
          <p:cNvSpPr>
            <a:spLocks noGrp="1" noChangeArrowheads="1"/>
          </p:cNvSpPr>
          <p:nvPr>
            <p:ph idx="1"/>
          </p:nvPr>
        </p:nvSpPr>
        <p:spPr/>
        <p:txBody>
          <a:bodyPr/>
          <a:lstStyle/>
          <a:p>
            <a:pPr>
              <a:spcAft>
                <a:spcPts val="1200"/>
              </a:spcAft>
            </a:pPr>
            <a:r>
              <a:rPr lang="en-US" dirty="0"/>
              <a:t>A software product will be used by many types of user each of whom have different goals and needs.</a:t>
            </a:r>
          </a:p>
          <a:p>
            <a:pPr>
              <a:spcAft>
                <a:spcPts val="1200"/>
              </a:spcAft>
            </a:pPr>
            <a:r>
              <a:rPr lang="en-US" dirty="0"/>
              <a:t>Identification of the primary user is critical.</a:t>
            </a:r>
          </a:p>
          <a:p>
            <a:pPr>
              <a:spcAft>
                <a:spcPts val="1200"/>
              </a:spcAft>
            </a:pPr>
            <a:r>
              <a:rPr lang="en-US" dirty="0"/>
              <a:t>If there is more than one primary user then more than one interface will be required.</a:t>
            </a:r>
          </a:p>
        </p:txBody>
      </p:sp>
    </p:spTree>
    <p:extLst>
      <p:ext uri="{BB962C8B-B14F-4D97-AF65-F5344CB8AC3E}">
        <p14:creationId xmlns:p14="http://schemas.microsoft.com/office/powerpoint/2010/main" val="2426326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solidFill>
            <a:srgbClr val="2058AA"/>
          </a:solidFill>
        </p:spPr>
        <p:txBody>
          <a:bodyPr/>
          <a:lstStyle/>
          <a:p>
            <a:r>
              <a:rPr lang="en-AU" b="1" dirty="0">
                <a:solidFill>
                  <a:schemeClr val="bg1">
                    <a:lumMod val="95000"/>
                  </a:schemeClr>
                </a:solidFill>
              </a:rPr>
              <a:t>This Topic</a:t>
            </a:r>
          </a:p>
        </p:txBody>
      </p:sp>
      <p:sp>
        <p:nvSpPr>
          <p:cNvPr id="99331" name="Rectangle 3"/>
          <p:cNvSpPr>
            <a:spLocks noGrp="1" noChangeArrowheads="1"/>
          </p:cNvSpPr>
          <p:nvPr>
            <p:ph idx="1"/>
          </p:nvPr>
        </p:nvSpPr>
        <p:spPr/>
        <p:txBody>
          <a:bodyPr/>
          <a:lstStyle/>
          <a:p>
            <a:r>
              <a:rPr lang="en-AU" dirty="0"/>
              <a:t>Perception</a:t>
            </a:r>
          </a:p>
          <a:p>
            <a:r>
              <a:rPr lang="en-AU" dirty="0"/>
              <a:t>Cognition</a:t>
            </a:r>
          </a:p>
          <a:p>
            <a:r>
              <a:rPr lang="en-AU" dirty="0"/>
              <a:t>Mental Models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1</a:t>
            </a:r>
          </a:p>
        </p:txBody>
      </p:sp>
      <p:sp>
        <p:nvSpPr>
          <p:cNvPr id="3" name="Title 2"/>
          <p:cNvSpPr>
            <a:spLocks noGrp="1"/>
          </p:cNvSpPr>
          <p:nvPr>
            <p:ph type="title"/>
          </p:nvPr>
        </p:nvSpPr>
        <p:spPr/>
        <p:txBody>
          <a:bodyPr/>
          <a:lstStyle/>
          <a:p>
            <a:r>
              <a:rPr lang="en-AU" dirty="0"/>
              <a:t>Interaction and</a:t>
            </a:r>
            <a:br>
              <a:rPr lang="en-AU" dirty="0"/>
            </a:br>
            <a:r>
              <a:rPr lang="en-AU" dirty="0"/>
              <a:t>perception</a:t>
            </a:r>
          </a:p>
        </p:txBody>
      </p:sp>
    </p:spTree>
  </p:cSld>
  <p:clrMapOvr>
    <a:masterClrMapping/>
  </p:clrMapOvr>
</p:sld>
</file>

<file path=ppt/theme/theme1.xml><?xml version="1.0" encoding="utf-8"?>
<a:theme xmlns:a="http://schemas.openxmlformats.org/drawingml/2006/main" name="Lectur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Academic Staff Induction.pptx</Template>
  <TotalTime>3692</TotalTime>
  <Words>1726</Words>
  <Application>Microsoft Macintosh PowerPoint</Application>
  <PresentationFormat>Widescreen</PresentationFormat>
  <Paragraphs>235</Paragraphs>
  <Slides>56</Slides>
  <Notes>1</Notes>
  <HiddenSlides>1</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64" baseType="lpstr">
      <vt:lpstr>Arial</vt:lpstr>
      <vt:lpstr>Arial Narrow</vt:lpstr>
      <vt:lpstr>Calibri</vt:lpstr>
      <vt:lpstr>Times</vt:lpstr>
      <vt:lpstr>Trebuchet MS</vt:lpstr>
      <vt:lpstr>LectureTemplate</vt:lpstr>
      <vt:lpstr>Document</vt:lpstr>
      <vt:lpstr>Picture</vt:lpstr>
      <vt:lpstr>SIT216 User Centred Design</vt:lpstr>
      <vt:lpstr>Last topic...</vt:lpstr>
      <vt:lpstr>Classes of Users</vt:lpstr>
      <vt:lpstr>Personas</vt:lpstr>
      <vt:lpstr>Advantages</vt:lpstr>
      <vt:lpstr>Criticisms</vt:lpstr>
      <vt:lpstr>Applying Personas to Design</vt:lpstr>
      <vt:lpstr>This Topic</vt:lpstr>
      <vt:lpstr>Interaction and perception</vt:lpstr>
      <vt:lpstr>Human Interaction</vt:lpstr>
      <vt:lpstr>Human Interaction</vt:lpstr>
      <vt:lpstr>Human Interaction</vt:lpstr>
      <vt:lpstr>Activity - Perception</vt:lpstr>
      <vt:lpstr>Activity - Perception</vt:lpstr>
      <vt:lpstr>Perception</vt:lpstr>
      <vt:lpstr>Activity - Perception</vt:lpstr>
      <vt:lpstr>MENTAL MODELS</vt:lpstr>
      <vt:lpstr>Mental Models</vt:lpstr>
      <vt:lpstr>Mental Models</vt:lpstr>
      <vt:lpstr>Types of Mental Models</vt:lpstr>
      <vt:lpstr>Some Observations</vt:lpstr>
      <vt:lpstr>Some Observations (cont.)</vt:lpstr>
      <vt:lpstr>Some Observations (cont.)</vt:lpstr>
      <vt:lpstr>Conceptual Models</vt:lpstr>
      <vt:lpstr>Conceptual Models (cont.)</vt:lpstr>
      <vt:lpstr>Activity - Importance to UCD &amp; Interface Design</vt:lpstr>
      <vt:lpstr>Activity - Importance to UCD &amp; Interface Design</vt:lpstr>
      <vt:lpstr>Activity - Importance to UCD &amp; Interface Design</vt:lpstr>
      <vt:lpstr>colour perception</vt:lpstr>
      <vt:lpstr>Colour</vt:lpstr>
      <vt:lpstr>Activity - Colour</vt:lpstr>
      <vt:lpstr>Activity - Colour</vt:lpstr>
      <vt:lpstr>Activity - Colour Use</vt:lpstr>
      <vt:lpstr>REPLACE Colour Use</vt:lpstr>
      <vt:lpstr>Colour Perception</vt:lpstr>
      <vt:lpstr>Colour Perception</vt:lpstr>
      <vt:lpstr>Perception</vt:lpstr>
      <vt:lpstr>Perception</vt:lpstr>
      <vt:lpstr>Perception</vt:lpstr>
      <vt:lpstr>Perception</vt:lpstr>
      <vt:lpstr>Perception</vt:lpstr>
      <vt:lpstr>Activity - Perception</vt:lpstr>
      <vt:lpstr>Cognition</vt:lpstr>
      <vt:lpstr>Cognition</vt:lpstr>
      <vt:lpstr>Long-term Memory</vt:lpstr>
      <vt:lpstr>Short-term Memory</vt:lpstr>
      <vt:lpstr>Short-term Memory</vt:lpstr>
      <vt:lpstr>Activity - Short-term Memory</vt:lpstr>
      <vt:lpstr>Chunking</vt:lpstr>
      <vt:lpstr>Meaningful Chunking</vt:lpstr>
      <vt:lpstr>Chunking in Interfaces</vt:lpstr>
      <vt:lpstr>Chunking in Interfaces</vt:lpstr>
      <vt:lpstr>Activity - Chunking in Interfaces</vt:lpstr>
      <vt:lpstr>Activity - Chunking in Interfaces</vt:lpstr>
      <vt:lpstr>Activity - Chunking in Interfaces</vt:lpstr>
      <vt:lpstr>Summary</vt:lpstr>
    </vt:vector>
  </TitlesOfParts>
  <Company>Deakin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Unit</dc:title>
  <dc:subject>SIT263 Interfaces for Interactive Media</dc:subject>
  <dc:creator>Malcolm Campbell</dc:creator>
  <cp:lastModifiedBy>Hasan Ferdous</cp:lastModifiedBy>
  <cp:revision>208</cp:revision>
  <cp:lastPrinted>2018-03-11T13:17:05Z</cp:lastPrinted>
  <dcterms:created xsi:type="dcterms:W3CDTF">2011-04-06T02:32:04Z</dcterms:created>
  <dcterms:modified xsi:type="dcterms:W3CDTF">2020-11-08T04:05:05Z</dcterms:modified>
</cp:coreProperties>
</file>